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24384000" cy="13716000"/>
  <p:notesSz cx="6858000" cy="9144000"/>
  <p:embeddedFontLst>
    <p:embeddedFont>
      <p:font typeface="Helvetica Neue Light" charset="0"/>
      <p:regular r:id="rId27"/>
      <p:bold r:id="rId28"/>
      <p:italic r:id="rId29"/>
      <p:boldItalic r:id="rId30"/>
    </p:embeddedFont>
    <p:embeddedFont>
      <p:font typeface="Helvetica Neue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7045">
          <p15:clr>
            <a:srgbClr val="A4A3A4"/>
          </p15:clr>
        </p15:guide>
        <p15:guide id="2" orient="horz" pos="17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7F9B523-B244-4DE8-9BBA-A3ABB1BFB78B}">
  <a:tblStyle styleId="{67F9B523-B244-4DE8-9BBA-A3ABB1BFB7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-636" y="-84"/>
      </p:cViewPr>
      <p:guideLst>
        <p:guide orient="horz" pos="1735"/>
        <p:guide pos="70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91865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没有户外的帐篷等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幼儿园新学期，睡袋、餐袋 热卖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副标题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3 联">
  <p:cSld name="照片 - 3 联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>
            <a:spLocks noGrp="1"/>
          </p:cNvSpPr>
          <p:nvPr>
            <p:ph type="pic" idx="2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>
            <a:spLocks noGrp="1"/>
          </p:cNvSpPr>
          <p:nvPr>
            <p:ph type="pic" idx="3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4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文">
  <p:cSld name="引文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i="1"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2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">
  <p:cSld name="照片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947179" y="3139528"/>
            <a:ext cx="21212837" cy="903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lvl="0" indent="-64135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95959"/>
              </a:buClr>
              <a:buSzPts val="6500"/>
              <a:buFont typeface="Helvetica Neue"/>
              <a:buChar char="•"/>
              <a:defRPr>
                <a:solidFill>
                  <a:srgbClr val="595959"/>
                </a:solidFill>
              </a:defRPr>
            </a:lvl1pPr>
            <a:lvl2pPr marL="914400" lvl="1" indent="-64135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95959"/>
              </a:buClr>
              <a:buSzPts val="6500"/>
              <a:buFont typeface="Helvetica Neue"/>
              <a:buChar char="•"/>
              <a:defRPr>
                <a:solidFill>
                  <a:srgbClr val="595959"/>
                </a:solidFill>
              </a:defRPr>
            </a:lvl2pPr>
            <a:lvl3pPr marL="1371600" lvl="2" indent="-64135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95959"/>
              </a:buClr>
              <a:buSzPts val="6500"/>
              <a:buFont typeface="Helvetica Neue"/>
              <a:buChar char="•"/>
              <a:defRPr>
                <a:solidFill>
                  <a:srgbClr val="595959"/>
                </a:solidFill>
              </a:defRPr>
            </a:lvl3pPr>
            <a:lvl4pPr marL="1828800" lvl="3" indent="-64135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95959"/>
              </a:buClr>
              <a:buSzPts val="6500"/>
              <a:buFont typeface="Helvetica Neue"/>
              <a:buChar char="•"/>
              <a:defRPr>
                <a:solidFill>
                  <a:srgbClr val="595959"/>
                </a:solidFill>
              </a:defRPr>
            </a:lvl4pPr>
            <a:lvl5pPr marL="2286000" lvl="4" indent="-64135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95959"/>
              </a:buClr>
              <a:buSzPts val="6500"/>
              <a:buFont typeface="Helvetica Neue"/>
              <a:buChar char="•"/>
              <a:defRPr>
                <a:solidFill>
                  <a:srgbClr val="595959"/>
                </a:solidFill>
              </a:defRPr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>
            <a:off x="580141" y="336101"/>
            <a:ext cx="23228161" cy="1042651"/>
            <a:chOff x="239714" y="201613"/>
            <a:chExt cx="9602787" cy="574665"/>
          </a:xfrm>
        </p:grpSpPr>
        <p:sp>
          <p:nvSpPr>
            <p:cNvPr id="20" name="Google Shape;20;p4"/>
            <p:cNvSpPr txBox="1"/>
            <p:nvPr/>
          </p:nvSpPr>
          <p:spPr>
            <a:xfrm>
              <a:off x="692150" y="201613"/>
              <a:ext cx="9051925" cy="485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69825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80"/>
                <a:buFont typeface="Arial"/>
                <a:buNone/>
              </a:pPr>
              <a:endParaRPr sz="508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" name="Google Shape;21;p4"/>
            <p:cNvGrpSpPr/>
            <p:nvPr/>
          </p:nvGrpSpPr>
          <p:grpSpPr>
            <a:xfrm>
              <a:off x="274638" y="725479"/>
              <a:ext cx="9567863" cy="50799"/>
              <a:chOff x="173" y="457"/>
              <a:chExt cx="6027" cy="32"/>
            </a:xfrm>
          </p:grpSpPr>
          <p:cxnSp>
            <p:nvCxnSpPr>
              <p:cNvPr id="22" name="Google Shape;22;p4"/>
              <p:cNvCxnSpPr/>
              <p:nvPr/>
            </p:nvCxnSpPr>
            <p:spPr>
              <a:xfrm>
                <a:off x="173" y="480"/>
                <a:ext cx="5925" cy="0"/>
              </a:xfrm>
              <a:prstGeom prst="straightConnector1">
                <a:avLst/>
              </a:prstGeom>
              <a:noFill/>
              <a:ln w="18350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" name="Google Shape;23;p4"/>
              <p:cNvSpPr/>
              <p:nvPr/>
            </p:nvSpPr>
            <p:spPr>
              <a:xfrm>
                <a:off x="6178" y="457"/>
                <a:ext cx="22" cy="32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Times New Roman"/>
                  <a:buNone/>
                </a:pPr>
                <a:endParaRPr sz="2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4" name="Google Shape;24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39714" y="201614"/>
              <a:ext cx="419100" cy="41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947181" y="596768"/>
            <a:ext cx="21914879" cy="5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80"/>
              <a:buFont typeface="Helvetica Neue"/>
              <a:buNone/>
              <a:defRPr sz="5080"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居中">
  <p:cSld name="标题 - 居中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垂直">
  <p:cSld name="照片 - 垂直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>
            <a:spLocks noGrp="1"/>
          </p:cNvSpPr>
          <p:nvPr>
            <p:ph type="pic" idx="2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顶部对齐">
  <p:cSld name="标题 - 顶部对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项目符号">
  <p:cSld name="标题与项目符号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、项目符号与照片">
  <p:cSld name="标题、项目符号与照片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>
            <a:spLocks noGrp="1"/>
          </p:cNvSpPr>
          <p:nvPr>
            <p:ph type="pic" idx="2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lvl="0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marL="914400" lvl="1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marL="1371600" lvl="2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marL="1828800" lvl="3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marL="2286000" lvl="4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项目符号">
  <p:cSld name="项目符号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hyperlink" Target="https://shopee.tw/%E6%A0%BC%E5%AD%90-295%E8%97%8D%E8%89%B2-339%E7%8F%BE%E8%B2%A8%E2%9D%A4%EF%B8%8Fb18%E6%AD%90%E7%BE%8E%E5%BE%A9%E5%8F%A4%E9%AB%98%E8%85%B0%E8%8A%B1%E8%8B%9E%E6%8B%89%E9%8D%8A%E9%96%8B%E8%A1%A9%E9%BB%91%E8%89%B2%E6%A0%BC%E5%AD%90%E8%97%8D%E8%89%B2%E7%89%9B%E4%BB%94AA%E8%8A%B1%E7%93%A3%E7%B7%8A%E8%BA%AB%E5%8C%85%E8%87%80%E5%8D%8A%E8%BA%AB%E8%A3%99%E7%89%9B%E4%BB%94%E8%A3%99-%E8%A3%99%E5%AD%90-i.1951066.370171727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shopee.tw/%F0%9F%93%A3-299%E3%80%81%E5%85%8D%E9%81%8B%E8%B2%BB%F0%9F%93%A3%E4%B8%89%E4%BB%B6%E7%B5%84%E6%B3%B3%E8%A3%9D-JS-SHOP%E7%8F%BE%E8%B2%A8%E3%80%90%E9%9F%93%E5%A6%9E%E6%9C%80%E6%84%9B-%E9%95%B7%E8%A2%96%E6%8B%89%E9%8D%8A%E5%B9%B3%E5%8F%A3%E8%A4%B2%E3%80%91A3019-%E5%A4%96%E5%A5%97%E6%B3%B3%E8%A1%A3%E8%A1%9D%E6%B5%AA%E6%B3%B3%E8%A3%9D%E9%81%8B%E5%8B%95%E6%AF%94%E5%9F%BA%E5%B0%BC-i.8347834.347959660" TargetMode="Externa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hyperlink" Target="https://shopee.tw/%E2%AD%90%E9%99%84%E7%99%BC%E7%A5%A8%E3%80%90DIFF%E3%80%91%E5%A4%8F%E5%AD%A3%E6%96%B0%E6%AC%BE%E9%9F%93%E7%89%88%E9%87%9D%E7%B9%94%E5%90%8A%E5%B8%B6%E6%8E%92%E6%89%A3%E7%9F%AD%E7%89%88%E8%83%8C%E5%BF%83-%E5%BD%88%E5%8A%9B%E4%BF%AE%E8%BA%AB%E9%A1%AF%E7%98%A6-%E4%B8%8A%E8%A1%A3-%E5%B0%8F%E5%8F%AF%E6%84%9B-%E5%A5%B3%E8%A3%9D%E3%80%90V53%E3%80%91-i.2439823.1109401513" TargetMode="External"/><Relationship Id="rId5" Type="http://schemas.openxmlformats.org/officeDocument/2006/relationships/hyperlink" Target="https://shopee.tw/%E9%AB%98%E8%85%B0%E7%B4%B0%E5%B8%B6%E5%AF%AC%E8%A4%B2-%E7%99%BE%E6%90%AD%E6%A2%9D%E7%B4%8B-%E4%B9%9D%E5%88%86%E5%AF%AC%E8%A4%B2-%E4%BC%91%E9%96%92%E5%AF%AC%E8%A4%B2-%E9%95%B7%E8%A4%B2-%E5%AF%AC%E8%A4%B2-%E4%B8%8B%E8%BA%AB-%E7%99%BE%E6%90%AD-%E9%9F%93%E9%A2%A8-%E4%BF%AE%E8%BA%AB-i.77747676.1296190500" TargetMode="External"/><Relationship Id="rId15" Type="http://schemas.openxmlformats.org/officeDocument/2006/relationships/hyperlink" Target="https://shopee.tw/%F0%9F%8E%80%E9%99%84%E7%99%BC%E7%A5%A8%F0%9F%8E%80%E7%8F%BE%E8%B2%A8%E5%AF%A6%E6%8B%8D-%E5%A4%96%E9%8A%B7%E6%97%A5%E6%9C%AC%E9%A6%AC%E5%8D%A1%E9%BE%8D%E7%9F%AD%E8%A5%AA-%E7%B3%96%E6%9E%9C%E8%89%B2%E8%88%B9%E5%9E%8B%E8%A5%AA-%E8%A5%AA%E5%AD%90-%E9%9F%93%E8%A1%A3%E9%A2%A8%E6%A0%BC6001-i.3143184.196401947" TargetMode="External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hyperlink" Target="https://shopee.tw/B08%E7%8F%BE%E8%B2%A8-%E5%AF%A6%E6%8B%8D%E5%BD%B1%E7%89%87%E2%9A%A1%EF%B8%8F%E9%96%8B%E5%B9%95%E4%B8%8B%E6%AE%BA%E2%9A%A1%EF%B8%8F%E8%A1%9D%E8%A9%95%E5%83%B9%F0%9F%94%A5%E6%AD%90%E7%BE%8E%E7%B5%B2%E6%BB%91%E7%B7%9E%E9%9D%A2%E7%9F%AD%E8%A4%B2-%E4%BA%AE%E9%9D%A2%E5%85%89%E6%BE%A4-%E5%BE%A9%E5%8F%A4%E9%81%8B%E5%8B%95-%E4%BC%91%E9%96%92%E7%91%9C%E7%8F%88%E9%87%91%E5%B1%AC%E4%BF%AE%E8%BA%AB%E9%AC%86%E7%B7%8A%E5%BD%88%E5%8A%9B%E7%99%BE%E6%90%AD%E7%9F%AD%E8%A4%B2%E7%86%B1%E8%A4%B2-i.1951066.343371343" TargetMode="External"/><Relationship Id="rId1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hyperlink" Target="https://shopee.tw/%E3%80%90%EF%BC%91%EF%BC%92%EF%BC%A8%E5%87%BA%E8%B2%A8-%E4%BB%8A%E6%97%A5%E5%85%8D%E9%81%8B%E8%B2%BB%EF%BC%81%EF%BC%81%E8%B2%B7%EF%BC%93%E9%80%81%EF%BC%91%E3%80%91%E2%9D%A4%E4%BA%94%E8%89%B2%E5%8F%AF%E9%81%B8%E2%9D%A4%E5%8F%B0%E7%81%A3%E5%85%AC%E5%8F%B8%E7%8D%A8%E5%AE%B6%E4%BF%9D%E5%9B%BA%E6%B0%B8%E4%B8%8D%E8%A4%AA%E8%89%B2%E2%9D%A4%E9%81%8B%E5%8B%95%E7%B7%8A%E8%BA%AB%E8%A4%B2-%E9%80%8F%E6%B0%A3%E5%BD%88%E5%8A%9B%E6%9D%9F%E8%A4%B2%E3%80%90HL009%E3%80%91-i.4031525.87885578" TargetMode="External"/><Relationship Id="rId18" Type="http://schemas.openxmlformats.org/officeDocument/2006/relationships/image" Target="../media/image97.png"/><Relationship Id="rId3" Type="http://schemas.openxmlformats.org/officeDocument/2006/relationships/image" Target="../media/image5.png"/><Relationship Id="rId7" Type="http://schemas.openxmlformats.org/officeDocument/2006/relationships/hyperlink" Target="https://shopee.tw/%F0%9F%8D%81KRS%E9%BB%91%E9%B4%89%E5%B7%A5%E5%9D%8A%F0%9F%8D%81-XS~5XL-%E7%8F%BE%E8%B2%A8%E4%BE%9B%E6%87%89-%E5%9C%93%E9%A0%98-%E7%B4%A0T-%E7%B4%94%E6%A3%89-%E8%88%92%E9%81%A9-%E7%B4%A0%E9%9D%A2-%E7%99%BE%E6%90%AD-%E7%9F%AD%E8%A2%96-%E7%9F%ADT-T-shirt-%E5%A4%A7%E5%B0%BA%E7%A2%BC-i.25327119.341950814" TargetMode="External"/><Relationship Id="rId12" Type="http://schemas.openxmlformats.org/officeDocument/2006/relationships/hyperlink" Target="https://shopee.tw/%E5%B0%8F%E4%BA%8C%E5%B8%83%E5%B1%8B-%E9%98%B2%E6%9B%AC%E5%A4%96%E5%A5%97%E6%B8%85%E7%88%BD%E5%9E%8B%E7%94%B7%E6%83%85%E4%BE%B6%E4%BC%91%E9%96%92%E7%B0%A1%E7%B4%84%E7%B4%A0%E9%9D%A2%E9%80%A3%E5%B8%BD%E6%8A%BD%E7%B9%A9%E8%96%84%E5%A4%96%E5%A5%97%E3%80%90PPK88002%E3%80%91-i.16948562.315114164" TargetMode="External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pee.tw/%E3%80%90%E5%85%A9%E4%BB%B6%E5%85%8D%E9%81%8B%E8%B2%BB%EF%BC%81%E3%80%91%E5%A1%91%E8%BA%AB%E8%83%8C%E5%BF%83-%E7%94%B7%E5%85%A7%E8%A1%A3-%E7%9F%AD%E8%83%8C%E5%BF%83-%E7%98%A6%E8%BA%AB%E5%85%A7%E8%A1%A3-%E6%9D%9F%E8%BA%AB%E8%A1%A3-%E7%98%A6%E8%BA%AB%E8%83%8C%E5%BF%83-%E5%A1%91%E8%BA%AB%E5%85%A7%E8%A1%A3-i.23817.719427263" TargetMode="External"/><Relationship Id="rId11" Type="http://schemas.openxmlformats.org/officeDocument/2006/relationships/image" Target="../media/image94.png"/><Relationship Id="rId5" Type="http://schemas.openxmlformats.org/officeDocument/2006/relationships/hyperlink" Target="https://shopee.tw/%E4%B8%89%E7%B7%9A%E9%82%8A%E6%A2%9D%E6%8B%89%E9%8D%8A%E5%8F%A3%E8%A2%8B%E4%BC%91%E9%96%92%E7%9F%AD%E8%A4%B2%E3%80%90A20201%E3%80%91%E9%81%8B%E5%8B%95%E7%9F%AD%E8%A4%B2-AOYAMA-i.18786577.1126427439" TargetMode="External"/><Relationship Id="rId15" Type="http://schemas.openxmlformats.org/officeDocument/2006/relationships/hyperlink" Target="https://shopee.tw/%E3%80%8ETRENDY%E3%80%8F%EF%BC%88%E8%A5%BF%E8%A3%9D%E5%A4%96%E5%A5%97-%E8%A5%BF%E8%A3%9D%E8%A4%B2%EF%BC%89%E9%9F%93%E7%89%88M-3L%E4%BF%AE%E8%BA%AB%E5%89%AA%E8%A3%81%E6%88%90%E5%A5%97%E8%A5%BF%E8%A3%9D%E5%A5%97%E8%A3%9D-%E4%BC%91%E9%96%92%E9%95%B7%E8%A2%96%E8%A5%BF%E8%A3%9D%E5%A4%96%E5%A5%97%E8%A5%BF%E8%A3%9D%E8%A4%B2%E9%95%B7%E8%A4%B2%E3%80%90HJ0000KX%E3%80%91-i.5830065.301035290" TargetMode="External"/><Relationship Id="rId10" Type="http://schemas.openxmlformats.org/officeDocument/2006/relationships/image" Target="../media/image93.png"/><Relationship Id="rId19" Type="http://schemas.openxmlformats.org/officeDocument/2006/relationships/image" Target="../media/image98.png"/><Relationship Id="rId4" Type="http://schemas.openxmlformats.org/officeDocument/2006/relationships/hyperlink" Target="https://shopee.tw/%E3%80%90%E5%85%A9%E4%BB%B6%E5%85%8D%E9%81%8B%E8%B2%BB%EF%BC%81%E3%80%91%E9%9F%93%E5%9C%8B%E6%B5%81%E8%A1%8C-%E9%BB%91%E8%89%B2%E7%B8%AE%E5%8F%A3%E8%A4%B2-%E5%BD%88%E6%80%A7%E4%B8%89%E7%B7%9A-%E7%BE%85%E9%A6%AC%E5%B8%83%E9%9D%A2-%E5%BD%88%E6%80%A7%E6%9D%90%E8%B3%AA-%E6%A3%89%E8%A4%B2-%E6%9D%9F%E5%8F%A3%E8%A4%B2-%E7%94%B7%E7%94%9F%E9%95%B7%E8%A4%B2-%E4%BC%91%E9%96%92%E9%95%B7%E8%A4%B2-%E7%AA%84%E7%AE%A1%E8%A4%B2%E9%9F%93%E7%89%88%E9%95%B7%E8%A4%B2%E6%9D%9F%E8%A4%B2-i.23817.820383319" TargetMode="External"/><Relationship Id="rId9" Type="http://schemas.openxmlformats.org/officeDocument/2006/relationships/image" Target="../media/image92.png"/><Relationship Id="rId14" Type="http://schemas.openxmlformats.org/officeDocument/2006/relationships/hyperlink" Target="https://shopee.tw/%F0%9F%94%A5%E7%8F%BE%E8%B2%A8%E7%99%BC%E5%94%AE%E4%B8%AD%E2%98%80%E5%A4%8F%E5%AD%A3%E5%BF%85%E5%82%99%E5%86%B0%E7%B5%B2%E5%BD%88%E5%8A%9B%E8%83%8C%E5%BF%83%F0%9F%92%A65%E8%89%B2%E5%8F%AF%E9%81%B8-%E5%A4%A7%E5%B0%BA%E7%A2%BC-%E8%83%8C%E5%BF%83-V%E9%A0%98-%E7%84%A1%E7%97%95-%E5%BD%88%E6%80%A7-%E7%84%A1%E8%A2%96-%E5%AF%AC%E8%82%A9-%E7%B4%94%E8%89%B2-%E7%89%9B%E5%A5%B6%E7%B5%B2-%E5%86%B0%E7%B5%B2-i.19914582.960619702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3" Type="http://schemas.openxmlformats.org/officeDocument/2006/relationships/image" Target="../media/image5.png"/><Relationship Id="rId7" Type="http://schemas.openxmlformats.org/officeDocument/2006/relationships/image" Target="../media/image10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11" Type="http://schemas.openxmlformats.org/officeDocument/2006/relationships/image" Target="../media/image106.png"/><Relationship Id="rId5" Type="http://schemas.openxmlformats.org/officeDocument/2006/relationships/image" Target="../media/image100.jpg"/><Relationship Id="rId10" Type="http://schemas.openxmlformats.org/officeDocument/2006/relationships/image" Target="../media/image105.jpg"/><Relationship Id="rId4" Type="http://schemas.openxmlformats.org/officeDocument/2006/relationships/image" Target="../media/image99.jpg"/><Relationship Id="rId9" Type="http://schemas.openxmlformats.org/officeDocument/2006/relationships/image" Target="../media/image10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5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g"/><Relationship Id="rId3" Type="http://schemas.openxmlformats.org/officeDocument/2006/relationships/image" Target="../media/image5.png"/><Relationship Id="rId7" Type="http://schemas.openxmlformats.org/officeDocument/2006/relationships/image" Target="../media/image1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jpg"/><Relationship Id="rId5" Type="http://schemas.openxmlformats.org/officeDocument/2006/relationships/image" Target="../media/image141.jpg"/><Relationship Id="rId4" Type="http://schemas.openxmlformats.org/officeDocument/2006/relationships/image" Target="../media/image140.jpg"/><Relationship Id="rId9" Type="http://schemas.openxmlformats.org/officeDocument/2006/relationships/image" Target="../media/image1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hopee.tw/%F0%9F%87%B0%F0%9F%87%B7%E3%80%8A%E7%8F%BE%E8%B2%A8%E7%95%B6%E5%A4%A9%E5%87%BA%E3%80%8B%E9%9F%93%E5%9C%8BAmos%E7%84%A1%E6%AF%92%E6%B0%B4%E8%A0%9F%E7%AD%86-%E7%8E%BB%E7%92%83%E8%A0%9F%E7%AD%86-%E8%81%96%E8%AA%95%E7%A6%AE%E7%89%A9-%E4%BA%A4%E6%8F%9B%E7%A6%AE%E7%89%A9-%E6%97%8B%E8%BD%89%E8%A0%9F%E7%AD%86-i.3630735.168452473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hyperlink" Target="https://shopee.tw/%E2%AD%90%EF%B8%8F%E7%8F%BE%E8%B2%A8%E2%AD%90%EF%B8%8F-%E5%B9%BC%E7%A8%9A%E5%9C%92%E5%85%92%E7%AB%A5%E4%B8%80%E9%AB%94%E6%9E%95%E9%A0%AD%E7%8F%8A%E7%91%9A%E7%B5%A8%E7%9D%A1%E8%A2%8B-i.54882327.885554937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hopee.tw/%E2%9A%A1%E7%8F%BE%E8%B2%A8%E5%BF%AB%E5%87%BA%E2%9A%A1%E7%B1%B3%E5%A5%87-%E5%8F%B2%E5%8A%AA%E6%AF%94-%E6%B9%AF%E5%A7%86%E7%8C%B4-%E8%B6%85%E5%8F%AF%E6%84%9B%E5%B9%BC%E5%85%92%E9%A4%90%E8%A2%8B-%E9%80%8F%E6%B0%A3%E9%A4%90%E8%A2%8B-%E5%B9%BC%E5%85%92%E5%9C%92%E5%85%A5%E5%AD%B8%E5%BF%85%E5%82%99-i.11198472.186876924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shopee.tw/%E3%80%90%E9%AD%94%E9%AC%BC%E6%B0%88%E7%89%88-%E9%98%B2%E8%9A%8A%E9%96%80%E7%B0%BE%E3%80%91%E5%A4%9A%E6%AC%BE%E5%8F%AF%E9%81%B8-%E9%96%80%E7%B0%BE%E5%B7%A5%E6%88%BF-%E5%8F%B0%E7%81%A3SGS%E6%AA%A2%E9%A9%97%E5%90%88%E6%A0%BC-%E7%B8%AB%E6%BB%BF%E9%AD%94%E9%AC%BC%E6%B0%88-%E9%9D%9C%E9%9F%B3%E7%A3%81%E5%90%B8-%E6%8D%95%E8%9A%8A%E7%87%88%E7%AA%97%E7%B0%BE%E9%98%B2%E8%9A%8A%E6%B6%B2%E7%B4%97%E7%AA%97%E7%99%BB%E9%9D%A9%E7%86%B1%E8%9A%8A%E5%B8%B3%E6%BB%85%E8%9A%8A-i.6453718.103810019" TargetMode="Externa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hyperlink" Target="https://shopee.tw/%E7%8F%BE%E8%B2%A8%E5%8F%B0%E7%81%A3%E5%87%BA%E8%B2%A8~%E5%8F%AF%E6%A9%9F%E6%B4%97%E6%9C%80%E5%A5%BD%E7%94%A8%E7%9A%84%E5%B0%BF%E5%A2%8A~%E5%AC%B0%E5%85%92%E5%B0%BF%E5%A2%8A.%E5%AF%B5%E7%89%A9%E5%B0%BF%E5%A2%8A.%E6%88%92%E5%B0%BF%E5%B8%83%E7%94%A8.%E7%94%9F%E7%90%86%E6%9C%9F%E5%A2%8A%EF%BC%88%E7%83%8F%E5%92%AA%E4%B9%8B%E8%88%96%EF%BC%89%E6%9F%94%E8%BB%9F%E4%B8%89%E5%B1%A4%E9%98%B2%E6%B0%B4%E5%B0%BF%E5%A2%8A.-i.2413586.27371483" TargetMode="External"/><Relationship Id="rId9" Type="http://schemas.openxmlformats.org/officeDocument/2006/relationships/hyperlink" Target="https://shopee.tw/%E3%80%90%E7%8F%BE%E8%B2%A8%E7%A7%92%E5%87%BA%EF%BC%81%E4%B8%8D%E7%94%A8%E7%AD%89%E3%80%91%F0%9F%8E%A1-%E9%A4%90%E6%A4%85%E7%A5%9E%E5%99%A8%EF%BC%811-1%E8%B6%85%E5%80%BC%E5%84%AA%E6%83%A0%E7%B5%84-%E5%BD%A9%E8%89%B2%E6%97%8B%E8%BD%89%E6%91%A9%E5%A4%A9%E8%BC%AA%E5%90%B8%E7%9B%A4%E7%8E%A9%E5%85%B7-i.1079162.41413937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hopee.tw/%F0%9F%92%9C%E9%99%90%E9%A1%8D%E5%85%8D%E9%81%8B-%F0%9F%92%9C%E7%8F%BE%E8%B2%A8%E5%9C%A8%E5%8F%B0%E4%B8%8D%E5%BF%85%E7%AD%89%F0%9F%8C%9F%E5%A4%96%E8%B2%BF%E5%95%86%E5%93%81%F0%9F%91%8D%E4%B8%89%E4%BB%B6%E5%BC%8F-%E6%81%90%E9%BE%8D%E5%85%92%E7%AB%A5%E6%B3%B3%E8%A1%A3%E7%94%B7%E7%AB%A5%E6%B8%B8%E6%B3%B3%E8%A1%A3-%E9%80%9F%E4%B9%BE-%E9%98%B2%E6%9B%AC%E5%85%92%E7%AB%A5%E6%B3%B3%E8%A3%9D%E6%B3%B3%E5%B8%BD%E5%AF%B6%E5%AF%B6%E5%B0%8F%E5%AD%A9%E4%BA%94%E5%88%86%E6%B3%B3%E8%A4%B2-i.4221971.1096814198" TargetMode="External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hyperlink" Target="https://shopee.tw/%E2%9D%A4%E6%8A%98%E6%89%A3%E7%A2%BC%E6%8A%98%E6%8A%B5%E2%9D%A4%E5%A4%A9%E9%B5%9D%E7%B5%A8%E9%AB%98%E5%BD%88%E6%80%A7%E5%85%92%E7%AB%A5%E8%A4%B2%E8%A5%AA%E6%AD%A2%E6%BB%91%E6%AC%BE%E2%9D%A4%E5%85%92%E7%AB%A5%E8%A4%B2%E8%A5%AA%E2%9D%A4%E6%89%93%E5%BA%95%E8%A4%B2%E8%A5%AA-%E5%85%A7%E6%90%AD%E8%A4%B2%E8%A5%AA-%E8%8A%AD%E8%95%BE%E8%88%9E%E8%B9%88%E8%A5%AA-%E5%85%92%E7%AB%A5%E9%9F%BB%E5%BE%8B%E8%A5%AA-%E7%AB%A5%E8%A5%AA-%E4%BF%9D%E6%9A%96%E8%A4%B2%E8%A5%AA-i.3077853.958776115" TargetMode="External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hopee.tw/%E5%A4%A7%E9%87%8F%E7%8F%BE%E8%B2%A8%E2%80%BC%EF%B8%8F%F0%9F%8C%88%E5%AD%A9%E5%AD%90%E5%AF%B6%F0%9F%8C%88%E7%86%B1%E9%8A%B7%E9%9F%93%E5%9C%8B%F0%9F%87%B0%F0%9F%87%B7%E7%9A%84%E5%85%92%E7%AB%A5%E7%B4%94%E6%A3%89%E5%85%A7%E8%A4%B2-%E7%94%B7%E7%AB%A5-%E5%A5%B3%E7%AB%A5-i.5200520.1273703197" TargetMode="External"/><Relationship Id="rId11" Type="http://schemas.openxmlformats.org/officeDocument/2006/relationships/hyperlink" Target="https://shopee.tw/%E7%8F%BE%E8%B2%A8%F0%9F%87%B9%F0%9F%87%BC%E5%8F%B0%E7%81%A3%E8%A3%BD%E5%8D%88%E4%BC%91%E5%BF%85%E5%82%99-%E5%AC%B0%E5%B9%BC%E5%85%92%E7%AB%A5%E7%9D%A1%E5%A2%8A%E4%B8%89%E4%BB%B6%E7%B5%84%E3%80%8A%E6%B6%BC%E8%A2%AB-%E6%9E%95%E9%A0%AD-%E7%9D%A1%E5%A2%8A%E3%80%8B%E7%9D%A1%E8%A2%8B%E9%80%B2%E7%89%88%E5%B9%BC%E5%85%92%E5%B9%BC%E7%A8%9A%E5%9C%92%E5%BF%85%E5%82%99-%E5%85%92%E7%AB%A5%E5%AF%A2%E5%85%B7-%E6%88%B6%E5%A4%96%E9%9C%B2%E7%87%9F-i.32469887.1002909761" TargetMode="External"/><Relationship Id="rId5" Type="http://schemas.openxmlformats.org/officeDocument/2006/relationships/hyperlink" Target="https://shopee.tw/%E7%8F%BE%E8%B2%A8-%E5%AF%B6%E5%AF%B6%E9%98%B2%E6%BB%91%E9%98%B2%E7%A3%A8%E7%88%AC%E8%A1%8C%E8%AD%B7%E8%86%9D%E5%8A%A0%E5%8E%9A%E6%AF%9B%E5%9C%88%E9%AB%98%E5%BD%88%E6%80%A7-%E5%AC%B0%E5%85%92%E8%AD%B7%E8%86%9D-%E5%AC%B0%E5%85%92%E8%A5%AA%E5%A5%97-%E5%AC%B0%E5%85%92%E7%88%AC%E8%A1%8C%E8%A5%AA%E3%80%90A004%E3%80%91-i.3308403.85111197" TargetMode="External"/><Relationship Id="rId15" Type="http://schemas.openxmlformats.org/officeDocument/2006/relationships/image" Target="../media/image26.png"/><Relationship Id="rId10" Type="http://schemas.openxmlformats.org/officeDocument/2006/relationships/hyperlink" Target="https://shopee.tw/%E9%BB%91%E7%99%BD%E6%A2%9D%E7%B4%8B%E9%A0%AD%E7%B4%94%E6%A3%89%EF%BC%B4%E6%81%A4%EF%BC%88%E7%8F%BE%E8%B2%A8%E5%95%86%E5%93%81%EF%BC%89-%E8%A6%AA%E5%AD%90%E8%A3%9D-%E7%AB%A5%E8%A3%9D-%E5%8C%85%E5%B1%81%E8%A1%A3-%E9%9F%93%E7%89%88-%E5%AE%B6%E5%BA%AD%E8%A3%9D%E5%85%A8%E5%AE%B6%E7%A6%8F%E8%A3%9D%E6%83%85%E4%BE%B6%E8%A3%9D-%E7%8F%AD%E6%9C%8D-%E5%9C%98%E9%AB%94%E6%9C%8D-%E5%A4%A7%E5%B0%BA%E7%A2%BC%EF%BC%88%E7%B1%B3%E5%A5%87%E5%A6%AE%E8%A6%AA%E5%AD%90%E9%A4%A8%EF%BC%89-i.2743264.15064348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s://shopee.tw/baby%E7%AB%A5%E8%A1%A3-%E6%97%A5%E5%BC%8F%E5%92%8C%E6%9C%8D%E6%B5%B4%E8%A1%A3%E5%8C%85%E5%B1%81%E8%A1%A3-2%E5%85%A5%E7%B5%84-42122-i.7840782.191405904" TargetMode="External"/><Relationship Id="rId9" Type="http://schemas.openxmlformats.org/officeDocument/2006/relationships/hyperlink" Target="https://shopee.tw/%E2%AD%90%E6%BB%BF%E9%A1%8D%E5%85%8D%E9%81%8B%E2%AD%90-%E6%A3%89%E8%B3%AA%E5%AD%95%E5%A9%A6%E7%9F%AD%E8%A4%B2-%E5%AD%95%E5%A9%A6%E8%A3%9D-%E5%AD%95%E5%A9%A6%E8%A4%B2-%E5%AD%95%E5%A9%A6%E5%B1%85%E5%AE%B6%E8%A4%B2-%E5%AD%95%E5%A9%A6%E9%81%8B%E5%8B%95%E8%A4%B2-%E5%AD%95%E5%A9%A6%E7%9F%AD%E8%A4%B2-%E3%80%90211058%E3%80%91-i.2889310.35660109" TargetMode="External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0" y="0"/>
            <a:ext cx="24511000" cy="1378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457562" y="-558824"/>
            <a:ext cx="27451716" cy="1510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7694" y="2272330"/>
            <a:ext cx="2908612" cy="371656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371771" y="6834687"/>
            <a:ext cx="18138020" cy="31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44975" rIns="44975" bIns="4497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0"/>
              <a:buFont typeface="Arial"/>
              <a:buNone/>
            </a:pPr>
            <a:r>
              <a:rPr lang="zh-CN" sz="1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进阶运营技巧</a:t>
            </a:r>
            <a:endParaRPr sz="1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rial"/>
              <a:buNone/>
            </a:pPr>
            <a:r>
              <a:rPr lang="zh-CN" sz="8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（选品推荐）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家居百货-收纳类</a:t>
            </a:r>
            <a:endParaRPr/>
          </a:p>
        </p:txBody>
      </p:sp>
      <p:pic>
        <p:nvPicPr>
          <p:cNvPr id="231" name="Google Shape;231;p23" descr="https://lh6.googleusercontent.com/XNoYaBL6uJirkhCzaujROnNlzXYEscEi5vjF_S1ON2yjESwjjNSdatrqqcTdy_PFPQYhEF6PmJoIPLRFIcQA9FezA6VIYg0qLgpH-giFITx2PaIJFC4yF9AdDWDaCiTW8TVa2o1PzT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2462" y="7348847"/>
            <a:ext cx="4780294" cy="553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 descr="https://lh3.googleusercontent.com/DcMVVtgfr2oTwdM244R4cMDMV9njKolNWqKpH8Gulb3WC6BMeUIvqYHGAcZA1c0JoJm_a6BwjVqafTIwRVPfyK4B9moKIthvGjOc-7RwZyjZReOv9kzM0-ZBMDRk0hCKpFGiEdHkqeQ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900" y="7192192"/>
            <a:ext cx="4643200" cy="567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710" y="1995116"/>
            <a:ext cx="4849210" cy="490163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 txBox="1"/>
          <p:nvPr/>
        </p:nvSpPr>
        <p:spPr>
          <a:xfrm>
            <a:off x="4915100" y="4081294"/>
            <a:ext cx="2599379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带蓋收納盒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13533" y="2124307"/>
            <a:ext cx="4763030" cy="487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440472" y="2091096"/>
            <a:ext cx="5055520" cy="487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440470" y="7338386"/>
            <a:ext cx="5219981" cy="513623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/>
        </p:nvSpPr>
        <p:spPr>
          <a:xfrm>
            <a:off x="4915100" y="9566069"/>
            <a:ext cx="2599379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抽屉收納盒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13658828" y="4002967"/>
            <a:ext cx="2599379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竹炭收納盒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13599877" y="9585731"/>
            <a:ext cx="2599379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旅行收納盒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21860522" y="3863838"/>
            <a:ext cx="2599379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衣物收納盒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21784620" y="9519845"/>
            <a:ext cx="2599379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化妆品收納盒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家居百货-厨房类</a:t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>
            <a:off x="5049116" y="4074638"/>
            <a:ext cx="288925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丹宁围裙</a:t>
            </a:r>
            <a:endParaRPr/>
          </a:p>
        </p:txBody>
      </p:sp>
      <p:pic>
        <p:nvPicPr>
          <p:cNvPr id="251" name="Google Shape;251;p24" descr="https://lh3.googleusercontent.com/MG7hPtrf0Mmqj4C9sZIgbGw3_dku0m6ENuUPCSZDRd_z5FuYzn_YU4RE2Nk9VKzKBXfwKR6mcvUFsxPrx_RZotIrYOK7ngBVTYTY-rXSqtQMhbb313SUlmKzDSRCvz8ZdgAifjctr9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1612" y="2052662"/>
            <a:ext cx="4720241" cy="552014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13181853" y="3960003"/>
            <a:ext cx="20344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强力挂钩</a:t>
            </a:r>
            <a:r>
              <a:rPr lang="zh-CN" sz="2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21920" y="2079150"/>
            <a:ext cx="5015632" cy="492099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/>
          <p:nvPr/>
        </p:nvSpPr>
        <p:spPr>
          <a:xfrm>
            <a:off x="20976977" y="3960003"/>
            <a:ext cx="186013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矽膠折疊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保鮮盒</a:t>
            </a: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20976977" y="9623360"/>
            <a:ext cx="23846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便當保溫包</a:t>
            </a:r>
            <a:r>
              <a:rPr lang="zh-CN" sz="2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82498" y="7572457"/>
            <a:ext cx="4978453" cy="503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273" y="7529632"/>
            <a:ext cx="5068599" cy="506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/>
          <p:nvPr/>
        </p:nvSpPr>
        <p:spPr>
          <a:xfrm>
            <a:off x="4696750" y="9433933"/>
            <a:ext cx="335127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環保矽膠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烘焙墊</a:t>
            </a:r>
            <a:r>
              <a:rPr lang="zh-CN" sz="2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13181853" y="9558769"/>
            <a:ext cx="252885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迷你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电子秤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6025" y="2239703"/>
            <a:ext cx="4833091" cy="484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51041" y="7842096"/>
            <a:ext cx="4978453" cy="485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家居百货-餐具类</a:t>
            </a:r>
            <a:endParaRPr/>
          </a:p>
        </p:txBody>
      </p:sp>
      <p:sp>
        <p:nvSpPr>
          <p:cNvPr id="269" name="Google Shape;269;p25"/>
          <p:cNvSpPr txBox="1"/>
          <p:nvPr/>
        </p:nvSpPr>
        <p:spPr>
          <a:xfrm>
            <a:off x="4559152" y="4146728"/>
            <a:ext cx="3528392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外出餐具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13905967" y="9835506"/>
            <a:ext cx="2376264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多功能餐盘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21937181" y="3823384"/>
            <a:ext cx="2376264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不锈钢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泡面杯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7881" y="7708100"/>
            <a:ext cx="5260097" cy="526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577352" y="2054539"/>
            <a:ext cx="5260097" cy="537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91" y="2451743"/>
            <a:ext cx="5018112" cy="499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57982" y="2366324"/>
            <a:ext cx="5226997" cy="517472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/>
          <p:nvPr/>
        </p:nvSpPr>
        <p:spPr>
          <a:xfrm>
            <a:off x="13345266" y="4146728"/>
            <a:ext cx="3528392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餐具三件套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091" y="7708100"/>
            <a:ext cx="5200857" cy="476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/>
          <p:nvPr/>
        </p:nvSpPr>
        <p:spPr>
          <a:xfrm>
            <a:off x="4577508" y="9291767"/>
            <a:ext cx="3528392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日韓陶瓷</a:t>
            </a: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餐盘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690911" y="7739755"/>
            <a:ext cx="5147480" cy="511637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5"/>
          <p:cNvSpPr txBox="1"/>
          <p:nvPr/>
        </p:nvSpPr>
        <p:spPr>
          <a:xfrm>
            <a:off x="21903645" y="9497906"/>
            <a:ext cx="2376264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不锈钢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吸管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6" name="Google Shape;28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家居百货-水杯袋子类</a:t>
            </a:r>
            <a:endParaRPr/>
          </a:p>
        </p:txBody>
      </p:sp>
      <p:pic>
        <p:nvPicPr>
          <p:cNvPr id="288" name="Google Shape;288;p26" descr="https://lh4.googleusercontent.com/bX20k-4Vu-uNMoPserMbBXv1FMsJsYWkosZN515BY9T13lyv8d_eF_QbHRzwnKaUyL2bHVHOba1ILSkNUBXqgU97N86D5nUejehYemcFYIEWJdrWCfZ4HALc9ioGg1RGG7ofrCu-C2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6368" y="7372589"/>
            <a:ext cx="4472904" cy="545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 descr="https://lh5.googleusercontent.com/O5bed77APg0Lrc-c8o8kMd5VF_EekkKFwym-qHOgW2xrGOrSL_H_5r8w3FIiA8D1e8kpbRe90V1zG1rz4Pt7wPmYKqnCY2woGwec5t9NoA19cLGFW3uwdv6Dc8An_BqcF94duRX1bG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19091" y="2003813"/>
            <a:ext cx="4439972" cy="548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224448" y="7600522"/>
            <a:ext cx="5328592" cy="532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8752" y="2127763"/>
            <a:ext cx="4680520" cy="500331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/>
          <p:nvPr/>
        </p:nvSpPr>
        <p:spPr>
          <a:xfrm>
            <a:off x="5797168" y="4629419"/>
            <a:ext cx="165455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冰霸杯</a:t>
            </a:r>
            <a:r>
              <a:rPr lang="zh-CN" sz="2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5797168" y="9618174"/>
            <a:ext cx="21610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运动水杯</a:t>
            </a:r>
            <a:r>
              <a:rPr lang="zh-CN" sz="2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21285348" y="4141951"/>
            <a:ext cx="18833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不锈钢保温冰壶</a:t>
            </a:r>
            <a:r>
              <a:rPr lang="zh-CN" sz="2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33403" y="7542949"/>
            <a:ext cx="5371402" cy="52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/>
          <p:nvPr/>
        </p:nvSpPr>
        <p:spPr>
          <a:xfrm>
            <a:off x="13740325" y="9706675"/>
            <a:ext cx="205207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饮料提袋</a:t>
            </a:r>
            <a:r>
              <a:rPr lang="zh-CN" sz="2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21721158" y="9808519"/>
            <a:ext cx="18833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垃圾袋</a:t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68855" y="2122109"/>
            <a:ext cx="5082733" cy="511690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/>
          <p:nvPr/>
        </p:nvSpPr>
        <p:spPr>
          <a:xfrm>
            <a:off x="13704805" y="4455141"/>
            <a:ext cx="18833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弹盖式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保温杯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5" name="Google Shape;30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7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家居百货-浴室寝室类</a:t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259" y="2053977"/>
            <a:ext cx="4873943" cy="594156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/>
        </p:nvSpPr>
        <p:spPr>
          <a:xfrm>
            <a:off x="4559152" y="3900507"/>
            <a:ext cx="3528392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可掛式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擦手巾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73656" y="2016989"/>
            <a:ext cx="5472608" cy="529841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 txBox="1"/>
          <p:nvPr/>
        </p:nvSpPr>
        <p:spPr>
          <a:xfrm>
            <a:off x="22268597" y="3918059"/>
            <a:ext cx="2376264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黏塵紙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除毛器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91" y="8091923"/>
            <a:ext cx="5018112" cy="484598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 txBox="1"/>
          <p:nvPr/>
        </p:nvSpPr>
        <p:spPr>
          <a:xfrm>
            <a:off x="5052514" y="9925886"/>
            <a:ext cx="2232248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超吸水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仿鹿皮巾 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7" descr="https://lh4.googleusercontent.com/VKPqc392J4v1wUfxr0Pv8EnAQpJdzyO7QGHG7Gmx3-dxi68Dx5LLhu5niLUrK7nIXAs6KUTmn7hARcQa2aMCfgWRCbcRbDsQ4M2eqYG_1MpGh5AqkCkymeB84DrrcL2LAMo5IB69jYI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97468" y="7328579"/>
            <a:ext cx="4755917" cy="563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873656" y="7541051"/>
            <a:ext cx="5314997" cy="523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7"/>
          <p:cNvSpPr txBox="1"/>
          <p:nvPr/>
        </p:nvSpPr>
        <p:spPr>
          <a:xfrm>
            <a:off x="13905967" y="9835506"/>
            <a:ext cx="2376264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床包被套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22098195" y="9720743"/>
            <a:ext cx="2376264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纯棉枕套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30243" y="2141782"/>
            <a:ext cx="4755917" cy="471621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 txBox="1"/>
          <p:nvPr/>
        </p:nvSpPr>
        <p:spPr>
          <a:xfrm>
            <a:off x="13727711" y="3918059"/>
            <a:ext cx="2376264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珊瑚绒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大浴巾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/>
          <p:nvPr/>
        </p:nvSpPr>
        <p:spPr>
          <a:xfrm>
            <a:off x="0" y="-79602"/>
            <a:ext cx="24384001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5"/>
              <a:buFont typeface="Helvetica Neue"/>
              <a:buNone/>
            </a:pPr>
            <a:endParaRPr sz="3734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975" tIns="119975" rIns="119975" bIns="11997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流行服饰-女装类</a:t>
            </a:r>
            <a:endParaRPr sz="6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1916" y="2481919"/>
            <a:ext cx="3630064" cy="450651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8"/>
          <p:cNvSpPr/>
          <p:nvPr/>
        </p:nvSpPr>
        <p:spPr>
          <a:xfrm>
            <a:off x="2242743" y="6960490"/>
            <a:ext cx="62231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Helvetica Neue"/>
              <a:buNone/>
            </a:pPr>
            <a:r>
              <a:rPr lang="zh-CN" sz="3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高腰細帶寬褲-百搭條紋</a:t>
            </a:r>
            <a:r>
              <a:rPr lang="zh-CN"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(69NTD) </a:t>
            </a: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23733" y="2476808"/>
            <a:ext cx="3690152" cy="443261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/>
          <p:nvPr/>
        </p:nvSpPr>
        <p:spPr>
          <a:xfrm>
            <a:off x="9569648" y="6960490"/>
            <a:ext cx="478688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Helvetica Neue"/>
              <a:buNone/>
            </a:pPr>
            <a:r>
              <a:rPr lang="zh-CN" sz="3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韩版长袖泳衣</a:t>
            </a:r>
            <a:r>
              <a:rPr lang="zh-CN"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(599 NTD) </a:t>
            </a: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0" name="Google Shape;330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525639" y="2494847"/>
            <a:ext cx="3845888" cy="457806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/>
          <p:nvPr/>
        </p:nvSpPr>
        <p:spPr>
          <a:xfrm>
            <a:off x="15516598" y="6930008"/>
            <a:ext cx="478688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Helvetica Neue"/>
              <a:buNone/>
            </a:pPr>
            <a:r>
              <a:rPr lang="zh-CN" sz="3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缎面休闲短裤</a:t>
            </a:r>
            <a:r>
              <a:rPr lang="zh-CN"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(153 NTD) </a:t>
            </a: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2" name="Google Shape;332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12046" y="7700864"/>
            <a:ext cx="3769804" cy="45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8"/>
          <p:cNvSpPr/>
          <p:nvPr/>
        </p:nvSpPr>
        <p:spPr>
          <a:xfrm>
            <a:off x="2203409" y="12067556"/>
            <a:ext cx="53799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Helvetica Neue"/>
              <a:buNone/>
            </a:pPr>
            <a:r>
              <a:rPr lang="zh-CN" sz="3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针织排扣吊带背心</a:t>
            </a:r>
            <a:r>
              <a:rPr lang="zh-CN"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(89 NTD) </a:t>
            </a: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63591" y="7687446"/>
            <a:ext cx="3690152" cy="445490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8"/>
          <p:cNvSpPr/>
          <p:nvPr/>
        </p:nvSpPr>
        <p:spPr>
          <a:xfrm>
            <a:off x="9040009" y="12103255"/>
            <a:ext cx="50834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Helvetica Neue"/>
              <a:buNone/>
            </a:pPr>
            <a:r>
              <a:rPr lang="zh-CN" sz="3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3"/>
              </a:rPr>
              <a:t>复古高腰花苞裙</a:t>
            </a:r>
            <a:r>
              <a:rPr lang="zh-CN"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(295 NTD)</a:t>
            </a:r>
            <a:endParaRPr/>
          </a:p>
        </p:txBody>
      </p:sp>
      <p:pic>
        <p:nvPicPr>
          <p:cNvPr id="336" name="Google Shape;336;p2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15958151" y="7667261"/>
            <a:ext cx="3488000" cy="441765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15174356" y="12067556"/>
            <a:ext cx="54713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Helvetica Neue"/>
              <a:buNone/>
            </a:pPr>
            <a:r>
              <a:rPr lang="zh-CN" sz="3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5"/>
              </a:rPr>
              <a:t>馬卡龍-糖果色船性襪</a:t>
            </a:r>
            <a:r>
              <a:rPr lang="zh-CN"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(7NTD)</a:t>
            </a:r>
            <a:endParaRPr sz="32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/>
          <p:nvPr/>
        </p:nvSpPr>
        <p:spPr>
          <a:xfrm>
            <a:off x="0" y="-79602"/>
            <a:ext cx="24384001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5"/>
              <a:buFont typeface="Helvetica Neue"/>
              <a:buNone/>
            </a:pPr>
            <a:endParaRPr sz="3734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975" tIns="119975" rIns="119975" bIns="11997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流行服饰-男装类</a:t>
            </a:r>
            <a:endParaRPr sz="6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504135" y="2108394"/>
            <a:ext cx="24814399" cy="47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Helvetica Neue"/>
              <a:buNone/>
            </a:pPr>
            <a:endParaRPr sz="10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Helvetica Neue"/>
              <a:buNone/>
            </a:pPr>
            <a:endParaRPr sz="10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Helvetica Neue"/>
              <a:buNone/>
            </a:pPr>
            <a:endParaRPr sz="10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4267"/>
              </a:spcAft>
              <a:buClr>
                <a:schemeClr val="hlink"/>
              </a:buClr>
              <a:buSzPts val="3666"/>
              <a:buFont typeface="Helvetica Neue"/>
              <a:buNone/>
            </a:pP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黑色弹性缩口裤</a:t>
            </a:r>
            <a:r>
              <a:rPr lang="zh-CN" sz="2933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(349 NTD)               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三线边休闲短裤</a:t>
            </a:r>
            <a:r>
              <a:rPr lang="zh-CN" sz="2933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sz="2933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(380 NTD)              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瘦身内衣男背心</a:t>
            </a:r>
            <a:r>
              <a:rPr lang="zh-CN" sz="2933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(330 NTD)             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纯棉圆领素T</a:t>
            </a:r>
            <a:r>
              <a:rPr lang="zh-CN" sz="2933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(125 NTD)               </a:t>
            </a:r>
            <a:endParaRPr sz="2933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6" name="Google Shape;346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284" y="2116694"/>
            <a:ext cx="3919393" cy="465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83149" y="2218393"/>
            <a:ext cx="3984290" cy="473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3117" y="2218394"/>
            <a:ext cx="3984271" cy="4769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195786" y="2290881"/>
            <a:ext cx="3919396" cy="469071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9"/>
          <p:cNvSpPr txBox="1"/>
          <p:nvPr/>
        </p:nvSpPr>
        <p:spPr>
          <a:xfrm>
            <a:off x="509698" y="8184693"/>
            <a:ext cx="24814399" cy="111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000000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666"/>
              <a:buFont typeface="Helvetica Neue"/>
              <a:buNone/>
            </a:pPr>
            <a:r>
              <a:rPr lang="zh-CN" sz="2933" b="0" i="0" u="none" strike="noStrike" cap="none">
                <a:solidFill>
                  <a:srgbClr val="FFFFFF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66"/>
              <a:buFont typeface="Helvetica Neue"/>
              <a:buNone/>
            </a:pPr>
            <a:r>
              <a:rPr lang="zh-CN" sz="2933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2"/>
              </a:rPr>
              <a:t>男款休闲连帽衫</a:t>
            </a:r>
            <a:r>
              <a:rPr lang="zh-CN" sz="2933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(380 NTD)               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3"/>
              </a:rPr>
              <a:t>运动紧身裤</a:t>
            </a:r>
            <a:r>
              <a:rPr lang="zh-CN" sz="2933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sz="2933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(255 NTD)                      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4"/>
              </a:rPr>
              <a:t>冰丝弹力背心</a:t>
            </a:r>
            <a:r>
              <a:rPr lang="zh-CN" sz="2933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(85 NTD)                 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5"/>
              </a:rPr>
              <a:t>修身西装套装</a:t>
            </a:r>
            <a:r>
              <a:rPr lang="zh-CN" sz="2933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(450 NTD)               </a:t>
            </a:r>
            <a:endParaRPr sz="2933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1" name="Google Shape;351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66952" y="7688120"/>
            <a:ext cx="3825833" cy="465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91651" y="7886009"/>
            <a:ext cx="3825833" cy="460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3652609" y="7788968"/>
            <a:ext cx="3908411" cy="466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9475945" y="7867097"/>
            <a:ext cx="3825830" cy="458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0"/>
          <p:cNvSpPr/>
          <p:nvPr/>
        </p:nvSpPr>
        <p:spPr>
          <a:xfrm>
            <a:off x="0" y="-79602"/>
            <a:ext cx="24384001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5"/>
              <a:buFont typeface="Helvetica Neue"/>
              <a:buNone/>
            </a:pPr>
            <a:endParaRPr sz="3734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975" tIns="119975" rIns="119975" bIns="11997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流行服饰-女包类</a:t>
            </a:r>
            <a:endParaRPr sz="6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1606398" y="6664042"/>
            <a:ext cx="287771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帆布袋</a:t>
            </a: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NT$49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3" name="Google Shape;363;p30" descr="http://f.shopee.tw/file/420cb2f69a6891b8e3b58487b3f18f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1981200"/>
            <a:ext cx="4498998" cy="44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/>
          <p:nvPr/>
        </p:nvSpPr>
        <p:spPr>
          <a:xfrm>
            <a:off x="7263369" y="6582110"/>
            <a:ext cx="50129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後背包貼布黑色皮革</a:t>
            </a: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NT$230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5" name="Google Shape;365;p30" descr="http://f.shopee.tw/file/703de482544147fd98e841fb5168e21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76628" y="2373127"/>
            <a:ext cx="3860785" cy="386078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0"/>
          <p:cNvSpPr/>
          <p:nvPr/>
        </p:nvSpPr>
        <p:spPr>
          <a:xfrm>
            <a:off x="13928084" y="6582110"/>
            <a:ext cx="39661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斜背包 小方包</a:t>
            </a: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NT$299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7" name="Google Shape;367;p30" descr="http://f.shopee.tw/file/99a1505dd390cb99cb549a2d2d4ee32c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0760" y="7546068"/>
            <a:ext cx="4248365" cy="424836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0"/>
          <p:cNvSpPr/>
          <p:nvPr/>
        </p:nvSpPr>
        <p:spPr>
          <a:xfrm>
            <a:off x="827834" y="12208658"/>
            <a:ext cx="505619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斜挎手提PU皮小方包</a:t>
            </a: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NT$88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9" name="Google Shape;369;p30" descr="http://f.shopee.tw/file/ed42f796e001b4ebed2df14ca1886089"/>
          <p:cNvPicPr preferRelativeResize="0"/>
          <p:nvPr/>
        </p:nvPicPr>
        <p:blipFill rotWithShape="1">
          <a:blip r:embed="rId7">
            <a:alphaModFix/>
          </a:blip>
          <a:srcRect t="26762"/>
          <a:stretch/>
        </p:blipFill>
        <p:spPr>
          <a:xfrm>
            <a:off x="7483825" y="7602020"/>
            <a:ext cx="4572000" cy="446460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/>
          <p:nvPr/>
        </p:nvSpPr>
        <p:spPr>
          <a:xfrm>
            <a:off x="7369970" y="12208658"/>
            <a:ext cx="47997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質感雙扣式拉鍊短夾</a:t>
            </a: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NT$89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1" name="Google Shape;371;p30" descr="http://f.shopee.tw/file/0f98dfca05b33d7414cf6ef68318ab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676628" y="7710141"/>
            <a:ext cx="4248365" cy="424836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0"/>
          <p:cNvSpPr/>
          <p:nvPr/>
        </p:nvSpPr>
        <p:spPr>
          <a:xfrm>
            <a:off x="13293553" y="12208658"/>
            <a:ext cx="501451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小方包/皮革包/肩背包</a:t>
            </a: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NT$70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3" name="Google Shape;373;p30" descr="http://f.shopee.tw/file/e795e2e2308c947edd6a756bb83a62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804488" y="2054248"/>
            <a:ext cx="4909250" cy="49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/>
          <p:nvPr/>
        </p:nvSpPr>
        <p:spPr>
          <a:xfrm>
            <a:off x="18960752" y="6582110"/>
            <a:ext cx="42434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流蘇鏈條側背包</a:t>
            </a: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NT$199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5" name="Google Shape;375;p30" descr="http://f.shopee.tw/file/2cb1a27d9fac3afca438e594eeea4a4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222295" y="7668703"/>
            <a:ext cx="4248365" cy="424836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0"/>
          <p:cNvSpPr/>
          <p:nvPr/>
        </p:nvSpPr>
        <p:spPr>
          <a:xfrm>
            <a:off x="18647663" y="12208658"/>
            <a:ext cx="539763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透明果凍子母包手提包</a:t>
            </a: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NT$269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7" name="Google Shape;377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8517" y="2225603"/>
            <a:ext cx="431482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1"/>
          <p:cNvSpPr/>
          <p:nvPr/>
        </p:nvSpPr>
        <p:spPr>
          <a:xfrm>
            <a:off x="0" y="-79602"/>
            <a:ext cx="24384001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5"/>
              <a:buFont typeface="Helvetica Neue"/>
              <a:buNone/>
            </a:pPr>
            <a:endParaRPr sz="3734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31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975" tIns="119975" rIns="119975" bIns="11997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流行服饰-男士配件</a:t>
            </a:r>
            <a:endParaRPr sz="6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1"/>
          <p:cNvSpPr txBox="1"/>
          <p:nvPr/>
        </p:nvSpPr>
        <p:spPr>
          <a:xfrm>
            <a:off x="334319" y="2300514"/>
            <a:ext cx="11286201" cy="176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zh-CN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男包</a:t>
            </a:r>
            <a:endParaRPr sz="2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zh-C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推荐产品：</a:t>
            </a: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单肩包、素面时尚双肩包、 多功能双肩包、 商务手提包；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zh-C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产品特点：</a:t>
            </a: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产品价格依照款式和质量来定；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243" y="4521984"/>
            <a:ext cx="3376389" cy="330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1" descr="https://lh4.googleusercontent.com/Sv2V8SxEQXu289bEG8yYR-CL-L7HvGnHfFqgZ1JIe2ppO_7yaafoBcj9eJFDGMyzZj4K8ChDgR9Oz44gCll-4KOPxShJm3P5MkPTyaoRJeda7bOz9h6ASKZQXTOditX_eDxSikiK-_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8874" y="9027288"/>
            <a:ext cx="3233708" cy="323370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1"/>
          <p:cNvSpPr txBox="1"/>
          <p:nvPr/>
        </p:nvSpPr>
        <p:spPr>
          <a:xfrm>
            <a:off x="13848184" y="2177404"/>
            <a:ext cx="10991736" cy="194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zh-CN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皮带</a:t>
            </a:r>
            <a:endParaRPr sz="2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zh-C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推荐产品：</a:t>
            </a: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素色皮带；环扣&amp;滑扣帆布腰带；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产品特点：</a:t>
            </a:r>
            <a:r>
              <a:rPr lang="zh-C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腰帶建议定价在$50-$120；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9" name="Google Shape;389;p31" descr="https://lh3.googleusercontent.com/uO404alYKptdOZq9HKw6Q_SFnJwi1TKaGpFpZsiqg2J0-NZEiCbhTh_M4qjLPRkDvG7zK2GvmL07gk3aCiTOMACmn2ZR_TR0BXWaiYVm3OXeZmYqlW33aNGgq6bABu_DVhYnrHiNTD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88744" y="4223512"/>
            <a:ext cx="3950583" cy="3423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1" descr="https://lh5.googleusercontent.com/qANH13yiAF9h5Vwa2L-EFitoKKjtF1ETmRxdNXzVet-g-v3UQbdJUYPklB8sRymR3_vhQ6s7tX2dlomWbt6gjMAmXv8VC0RZHmQylDs0cIYXeMfHX5dDUqD_bCdaFsq48D3UMVQ1dIc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170330" y="8772039"/>
            <a:ext cx="3720979" cy="358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1"/>
          <p:cNvSpPr/>
          <p:nvPr/>
        </p:nvSpPr>
        <p:spPr>
          <a:xfrm>
            <a:off x="326362" y="7934698"/>
            <a:ext cx="35171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胸前挎包    NT$199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2" name="Google Shape;392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6745" y="9052585"/>
            <a:ext cx="3713044" cy="323451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/>
          <p:nvPr/>
        </p:nvSpPr>
        <p:spPr>
          <a:xfrm>
            <a:off x="316793" y="12343777"/>
            <a:ext cx="35171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胸包/腰包    NT$270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4" name="Google Shape;394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14180" y="4505511"/>
            <a:ext cx="3228179" cy="322041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1"/>
          <p:cNvSpPr/>
          <p:nvPr/>
        </p:nvSpPr>
        <p:spPr>
          <a:xfrm>
            <a:off x="4755943" y="7937775"/>
            <a:ext cx="35171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USB充电背包 NT$539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31"/>
          <p:cNvSpPr/>
          <p:nvPr/>
        </p:nvSpPr>
        <p:spPr>
          <a:xfrm>
            <a:off x="4469412" y="12343778"/>
            <a:ext cx="35171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帆布双肩包 NT$89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Google Shape;397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38376" y="9078091"/>
            <a:ext cx="3233708" cy="31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1"/>
          <p:cNvSpPr/>
          <p:nvPr/>
        </p:nvSpPr>
        <p:spPr>
          <a:xfrm>
            <a:off x="8416389" y="12333226"/>
            <a:ext cx="35171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复古真牛皮钱包 NT$360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9" name="Google Shape;399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76182" y="4521983"/>
            <a:ext cx="3158110" cy="321216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1"/>
          <p:cNvSpPr/>
          <p:nvPr/>
        </p:nvSpPr>
        <p:spPr>
          <a:xfrm>
            <a:off x="8707094" y="7937775"/>
            <a:ext cx="35171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商务休闲手提包 NT$559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1" name="Google Shape;401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994998" y="4201313"/>
            <a:ext cx="3674197" cy="371825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1"/>
          <p:cNvSpPr/>
          <p:nvPr/>
        </p:nvSpPr>
        <p:spPr>
          <a:xfrm>
            <a:off x="13745402" y="7926824"/>
            <a:ext cx="44678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商务皮带 NT$199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3" name="Google Shape;403;p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176291" y="8636427"/>
            <a:ext cx="3842886" cy="394623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1"/>
          <p:cNvSpPr/>
          <p:nvPr/>
        </p:nvSpPr>
        <p:spPr>
          <a:xfrm>
            <a:off x="15979302" y="12614439"/>
            <a:ext cx="45144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编织皮带 NT$50-$200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18539730" y="7882039"/>
            <a:ext cx="44068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帆布双环皮带 NT$79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/>
          <p:nvPr/>
        </p:nvSpPr>
        <p:spPr>
          <a:xfrm>
            <a:off x="8970598" y="2498751"/>
            <a:ext cx="14705574" cy="8787337"/>
          </a:xfrm>
          <a:prstGeom prst="rect">
            <a:avLst/>
          </a:prstGeom>
          <a:solidFill>
            <a:srgbClr val="EA572A">
              <a:alpha val="5882"/>
            </a:srgbClr>
          </a:solidFill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1" name="Google Shape;41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2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2"/>
          <p:cNvSpPr/>
          <p:nvPr/>
        </p:nvSpPr>
        <p:spPr>
          <a:xfrm>
            <a:off x="0" y="-79602"/>
            <a:ext cx="24384001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5"/>
              <a:buFont typeface="Helvetica Neue"/>
              <a:buNone/>
            </a:pPr>
            <a:endParaRPr sz="3734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32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975" tIns="119975" rIns="119975" bIns="11997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台湾站鞋类选品要点</a:t>
            </a:r>
            <a:endParaRPr sz="6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9457334" y="2319620"/>
            <a:ext cx="13967915" cy="293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lang="zh-CN" sz="3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男鞋</a:t>
            </a:r>
            <a:endParaRPr sz="3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推荐产品：</a:t>
            </a: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小白鞋、饼干鞋、豆豆鞋、帆布帆船鞋、时尚慢跑鞋/拖鞋等；</a:t>
            </a: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zh-CN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产品特点：</a:t>
            </a:r>
            <a:r>
              <a:rPr lang="zh-C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鞋子</a:t>
            </a:r>
            <a:r>
              <a:rPr lang="zh-CN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价位约在$199-$363之间较有优势；夏天夹脚拖鞋销量高；时尚爆款；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2"/>
          <p:cNvSpPr txBox="1"/>
          <p:nvPr/>
        </p:nvSpPr>
        <p:spPr>
          <a:xfrm>
            <a:off x="1917211" y="2262298"/>
            <a:ext cx="4095192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lang="zh-CN" sz="3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男女鞋近期热搜词</a:t>
            </a:r>
            <a:endParaRPr sz="3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6" name="Google Shape;416;p32"/>
          <p:cNvGraphicFramePr/>
          <p:nvPr/>
        </p:nvGraphicFramePr>
        <p:xfrm>
          <a:off x="1246784" y="3009384"/>
          <a:ext cx="5797200" cy="9052560"/>
        </p:xfrm>
        <a:graphic>
          <a:graphicData uri="http://schemas.openxmlformats.org/drawingml/2006/table">
            <a:tbl>
              <a:tblPr>
                <a:noFill/>
                <a:tableStyleId>{67F9B523-B244-4DE8-9BBA-A3ABB1BFB78B}</a:tableStyleId>
              </a:tblPr>
              <a:tblGrid>
                <a:gridCol w="2844875"/>
                <a:gridCol w="2952325"/>
              </a:tblGrid>
              <a:tr h="26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Arial"/>
                        <a:buNone/>
                      </a:pPr>
                      <a:r>
                        <a:rPr lang="zh-CN" sz="32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热搜词</a:t>
                      </a:r>
                      <a:endParaRPr sz="32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57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Arial"/>
                        <a:buNone/>
                      </a:pPr>
                      <a:r>
                        <a:rPr lang="zh-CN" sz="32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热搜词</a:t>
                      </a:r>
                      <a:endParaRPr sz="32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572A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運動風休閒鞋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鞋子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白鞋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厚底鞋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女鞋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雨鞋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防水 拖鞋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餅乾鞋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粗跟 涼鞋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平底 鞋子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懶人鞋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皮鞋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小白鞋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洞洞鞋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阿甘鞋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童鞋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休閒鞋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男鞋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帆布鞋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鞋架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籃球鞋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豆豆鞋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羅馬涼鞋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學步鞋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運動鞋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平底鞋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高跟鞋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涼鞋、拖鞋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endParaRPr sz="2400" u="none" strike="noStrike" cap="none"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厚底涼鞋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endParaRPr sz="2400" u="none" strike="noStrike" cap="none"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娃娃鞋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endParaRPr sz="2400" u="none" strike="noStrike" cap="none"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慢跑鞋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endParaRPr sz="2400" u="none" strike="noStrike" cap="none"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鞋墊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endParaRPr sz="2400" u="none" strike="noStrike" cap="none"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尖頭 單鞋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endParaRPr sz="2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運動風 休閒鞋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endParaRPr sz="2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拖鞋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endParaRPr sz="2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CN" sz="2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涼鞋</a:t>
                      </a:r>
                      <a:endParaRPr/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endParaRPr sz="2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17" name="Google Shape;417;p32"/>
          <p:cNvSpPr txBox="1"/>
          <p:nvPr/>
        </p:nvSpPr>
        <p:spPr>
          <a:xfrm>
            <a:off x="9540668" y="5074763"/>
            <a:ext cx="13967915" cy="29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lang="zh-CN" sz="3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女鞋</a:t>
            </a:r>
            <a:endParaRPr sz="3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zh-CN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推荐产品：</a:t>
            </a:r>
            <a:r>
              <a:rPr lang="zh-CN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小白鞋、平底/低跟/厚底鞋、帆布鞋、时尚运动鞋/拖鞋等；</a:t>
            </a: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CN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产品特点：</a:t>
            </a:r>
            <a:r>
              <a:rPr lang="zh-CN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夏季凉/拖鞋，价位在$89-$199有优势；小白鞋价位约在$250以下有优势；基本色（黑/白）、纯色；</a:t>
            </a:r>
            <a:r>
              <a:rPr lang="zh-CN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时尚爆款；不喜欢高跟鞋；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9030638" y="11645393"/>
            <a:ext cx="12887794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zh-CN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鞋类选品要点：</a:t>
            </a:r>
            <a:r>
              <a:rPr lang="zh-CN" sz="3000" b="1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时尚、运动风、休闲、帆布、纯色、百搭</a:t>
            </a:r>
            <a:endParaRPr sz="3000" b="1" i="0" u="none" strike="noStrike" cap="non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9540668" y="8216817"/>
            <a:ext cx="13967915" cy="241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lang="zh-CN" sz="3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童鞋</a:t>
            </a:r>
            <a:endParaRPr sz="3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CN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zh-CN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推荐产品：</a:t>
            </a:r>
            <a:r>
              <a:rPr lang="zh-CN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洞洞鞋、休闲运动鞋、帆布鞋、发光鞋等；</a:t>
            </a: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CN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产品特点：</a:t>
            </a:r>
            <a:r>
              <a:rPr lang="zh-CN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$200以下的童鞋较有优势；纯色；</a:t>
            </a:r>
            <a:r>
              <a:rPr lang="zh-CN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时尚爆款；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0" y="-79602"/>
            <a:ext cx="24384001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5"/>
              <a:buFont typeface="Helvetica Neue"/>
              <a:buNone/>
            </a:pPr>
            <a:endParaRPr sz="3734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975" tIns="119975" rIns="119975" bIns="11997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聚焦类目</a:t>
            </a:r>
            <a:endParaRPr sz="6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15"/>
          <p:cNvGrpSpPr/>
          <p:nvPr/>
        </p:nvGrpSpPr>
        <p:grpSpPr>
          <a:xfrm>
            <a:off x="6747951" y="2780035"/>
            <a:ext cx="4095192" cy="4280876"/>
            <a:chOff x="7100111" y="3187362"/>
            <a:chExt cx="4095192" cy="4280876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7100111" y="6688537"/>
              <a:ext cx="4095192" cy="779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5721"/>
                </a:buClr>
                <a:buSzPts val="4400"/>
                <a:buFont typeface="Arial"/>
                <a:buNone/>
              </a:pPr>
              <a:r>
                <a:rPr lang="zh-CN" sz="4400" b="1" i="0" u="none" strike="noStrike" cap="none">
                  <a:solidFill>
                    <a:srgbClr val="FF5721"/>
                  </a:solidFill>
                  <a:latin typeface="Arial"/>
                  <a:ea typeface="Arial"/>
                  <a:cs typeface="Arial"/>
                  <a:sym typeface="Arial"/>
                </a:rPr>
                <a:t>母婴玩具</a:t>
              </a:r>
              <a:endParaRPr sz="4400" b="1" i="0" u="none" strike="noStrike" cap="none">
                <a:solidFill>
                  <a:srgbClr val="FF57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" name="Google Shape;78;p15"/>
            <p:cNvGrpSpPr/>
            <p:nvPr/>
          </p:nvGrpSpPr>
          <p:grpSpPr>
            <a:xfrm>
              <a:off x="7517863" y="3187362"/>
              <a:ext cx="3211051" cy="3211051"/>
              <a:chOff x="4880738" y="4299266"/>
              <a:chExt cx="3211051" cy="3211051"/>
            </a:xfrm>
          </p:grpSpPr>
          <p:pic>
            <p:nvPicPr>
              <p:cNvPr id="79" name="Google Shape;79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467539" y="4837530"/>
                <a:ext cx="2086086" cy="20860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" name="Google Shape;80;p15"/>
              <p:cNvSpPr/>
              <p:nvPr/>
            </p:nvSpPr>
            <p:spPr>
              <a:xfrm>
                <a:off x="4880738" y="4299266"/>
                <a:ext cx="3211051" cy="3211051"/>
              </a:xfrm>
              <a:prstGeom prst="ellipse">
                <a:avLst/>
              </a:prstGeom>
              <a:noFill/>
              <a:ln w="76200" cap="flat" cmpd="sng">
                <a:solidFill>
                  <a:srgbClr val="EA572A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81" name="Google Shape;81;p15"/>
          <p:cNvGrpSpPr/>
          <p:nvPr/>
        </p:nvGrpSpPr>
        <p:grpSpPr>
          <a:xfrm>
            <a:off x="3418861" y="7557221"/>
            <a:ext cx="4095192" cy="4777156"/>
            <a:chOff x="4725705" y="7652777"/>
            <a:chExt cx="4095192" cy="4777156"/>
          </a:xfrm>
        </p:grpSpPr>
        <p:pic>
          <p:nvPicPr>
            <p:cNvPr id="82" name="Google Shape;82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19635" y="7652777"/>
              <a:ext cx="3707332" cy="37073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5"/>
            <p:cNvSpPr txBox="1"/>
            <p:nvPr/>
          </p:nvSpPr>
          <p:spPr>
            <a:xfrm>
              <a:off x="4725705" y="11650233"/>
              <a:ext cx="4095192" cy="779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5721"/>
                </a:buClr>
                <a:buSzPts val="4400"/>
                <a:buFont typeface="Arial"/>
                <a:buNone/>
              </a:pPr>
              <a:r>
                <a:rPr lang="zh-CN" sz="4400" b="1" i="0" u="none" strike="noStrike" cap="none">
                  <a:solidFill>
                    <a:srgbClr val="FF5721"/>
                  </a:solidFill>
                  <a:latin typeface="Arial"/>
                  <a:ea typeface="Arial"/>
                  <a:cs typeface="Arial"/>
                  <a:sym typeface="Arial"/>
                </a:rPr>
                <a:t>家居百货</a:t>
              </a:r>
              <a:endParaRPr sz="4400" b="1" i="0" u="none" strike="noStrike" cap="none">
                <a:solidFill>
                  <a:srgbClr val="FF57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9931406" y="7778394"/>
            <a:ext cx="4095192" cy="4529016"/>
            <a:chOff x="10065275" y="7900918"/>
            <a:chExt cx="4095192" cy="4529016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10351108" y="7900918"/>
              <a:ext cx="3211051" cy="3211051"/>
              <a:chOff x="12725365" y="4295021"/>
              <a:chExt cx="3211051" cy="3211051"/>
            </a:xfrm>
          </p:grpSpPr>
          <p:pic>
            <p:nvPicPr>
              <p:cNvPr id="86" name="Google Shape;86;p1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3344128" y="4849763"/>
                <a:ext cx="2286000" cy="190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" name="Google Shape;87;p15"/>
              <p:cNvSpPr/>
              <p:nvPr/>
            </p:nvSpPr>
            <p:spPr>
              <a:xfrm>
                <a:off x="12725365" y="4295021"/>
                <a:ext cx="3211051" cy="3211051"/>
              </a:xfrm>
              <a:prstGeom prst="ellipse">
                <a:avLst/>
              </a:prstGeom>
              <a:noFill/>
              <a:ln w="76200" cap="flat" cmpd="sng">
                <a:solidFill>
                  <a:srgbClr val="EA572A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88" name="Google Shape;88;p15"/>
            <p:cNvSpPr txBox="1"/>
            <p:nvPr/>
          </p:nvSpPr>
          <p:spPr>
            <a:xfrm>
              <a:off x="10065275" y="11650233"/>
              <a:ext cx="4095192" cy="779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5721"/>
                </a:buClr>
                <a:buSzPts val="4400"/>
                <a:buFont typeface="Arial"/>
                <a:buNone/>
              </a:pPr>
              <a:r>
                <a:rPr lang="zh-CN" sz="4400" b="1" i="0" u="none" strike="noStrike" cap="none">
                  <a:solidFill>
                    <a:srgbClr val="FF5721"/>
                  </a:solidFill>
                  <a:latin typeface="Arial"/>
                  <a:ea typeface="Arial"/>
                  <a:cs typeface="Arial"/>
                  <a:sym typeface="Arial"/>
                </a:rPr>
                <a:t>流行服饰</a:t>
              </a:r>
              <a:endParaRPr/>
            </a:p>
          </p:txBody>
        </p:sp>
      </p:grpSp>
      <p:grpSp>
        <p:nvGrpSpPr>
          <p:cNvPr id="89" name="Google Shape;89;p15"/>
          <p:cNvGrpSpPr/>
          <p:nvPr/>
        </p:nvGrpSpPr>
        <p:grpSpPr>
          <a:xfrm>
            <a:off x="16207877" y="7629358"/>
            <a:ext cx="4095192" cy="4529015"/>
            <a:chOff x="14856295" y="7900918"/>
            <a:chExt cx="4095192" cy="4529015"/>
          </a:xfrm>
        </p:grpSpPr>
        <p:grpSp>
          <p:nvGrpSpPr>
            <p:cNvPr id="90" name="Google Shape;90;p15"/>
            <p:cNvGrpSpPr/>
            <p:nvPr/>
          </p:nvGrpSpPr>
          <p:grpSpPr>
            <a:xfrm>
              <a:off x="15286300" y="7900918"/>
              <a:ext cx="3211051" cy="3211051"/>
              <a:chOff x="8620909" y="4265712"/>
              <a:chExt cx="3211051" cy="3211051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8620909" y="4265712"/>
                <a:ext cx="3211051" cy="3211051"/>
              </a:xfrm>
              <a:prstGeom prst="ellipse">
                <a:avLst/>
              </a:prstGeom>
              <a:noFill/>
              <a:ln w="76200" cap="flat" cmpd="sng">
                <a:solidFill>
                  <a:srgbClr val="EA572A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92" name="Google Shape;92;p1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9058159" y="4553744"/>
                <a:ext cx="2360684" cy="2360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3" name="Google Shape;93;p15"/>
            <p:cNvSpPr txBox="1"/>
            <p:nvPr/>
          </p:nvSpPr>
          <p:spPr>
            <a:xfrm>
              <a:off x="14856295" y="11650232"/>
              <a:ext cx="4095192" cy="779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5721"/>
                </a:buClr>
                <a:buSzPts val="4400"/>
                <a:buFont typeface="Arial"/>
                <a:buNone/>
              </a:pPr>
              <a:r>
                <a:rPr lang="zh-CN" sz="4400" b="1" i="0" u="none" strike="noStrike" cap="none">
                  <a:solidFill>
                    <a:srgbClr val="FF5721"/>
                  </a:solidFill>
                  <a:latin typeface="Arial"/>
                  <a:ea typeface="Arial"/>
                  <a:cs typeface="Arial"/>
                  <a:sym typeface="Arial"/>
                </a:rPr>
                <a:t>户外运动</a:t>
              </a:r>
              <a:endParaRPr/>
            </a:p>
          </p:txBody>
        </p:sp>
      </p:grpSp>
      <p:grpSp>
        <p:nvGrpSpPr>
          <p:cNvPr id="94" name="Google Shape;94;p15"/>
          <p:cNvGrpSpPr/>
          <p:nvPr/>
        </p:nvGrpSpPr>
        <p:grpSpPr>
          <a:xfrm>
            <a:off x="13122002" y="2684479"/>
            <a:ext cx="4095192" cy="4373235"/>
            <a:chOff x="12192000" y="3095003"/>
            <a:chExt cx="4095192" cy="4373235"/>
          </a:xfrm>
        </p:grpSpPr>
        <p:grpSp>
          <p:nvGrpSpPr>
            <p:cNvPr id="95" name="Google Shape;95;p15"/>
            <p:cNvGrpSpPr/>
            <p:nvPr/>
          </p:nvGrpSpPr>
          <p:grpSpPr>
            <a:xfrm>
              <a:off x="12554940" y="3095003"/>
              <a:ext cx="3211051" cy="3211051"/>
              <a:chOff x="15619084" y="9482371"/>
              <a:chExt cx="3211051" cy="3211051"/>
            </a:xfrm>
          </p:grpSpPr>
          <p:pic>
            <p:nvPicPr>
              <p:cNvPr id="96" name="Google Shape;96;p15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6081613" y="9946365"/>
                <a:ext cx="2285999" cy="22859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" name="Google Shape;97;p15"/>
              <p:cNvSpPr/>
              <p:nvPr/>
            </p:nvSpPr>
            <p:spPr>
              <a:xfrm>
                <a:off x="15619084" y="9482371"/>
                <a:ext cx="3211051" cy="3211051"/>
              </a:xfrm>
              <a:prstGeom prst="ellipse">
                <a:avLst/>
              </a:prstGeom>
              <a:noFill/>
              <a:ln w="76200" cap="flat" cmpd="sng">
                <a:solidFill>
                  <a:srgbClr val="EA572A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8" name="Google Shape;98;p15"/>
            <p:cNvSpPr txBox="1"/>
            <p:nvPr/>
          </p:nvSpPr>
          <p:spPr>
            <a:xfrm>
              <a:off x="12192000" y="6688537"/>
              <a:ext cx="4095192" cy="779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5721"/>
                </a:buClr>
                <a:buSzPts val="4400"/>
                <a:buFont typeface="Arial"/>
                <a:buNone/>
              </a:pPr>
              <a:r>
                <a:rPr lang="zh-CN" sz="4400" b="1" i="0" u="none" strike="noStrike" cap="none">
                  <a:solidFill>
                    <a:srgbClr val="FF5721"/>
                  </a:solidFill>
                  <a:latin typeface="Arial"/>
                  <a:ea typeface="Arial"/>
                  <a:cs typeface="Arial"/>
                  <a:sym typeface="Arial"/>
                </a:rPr>
                <a:t>宠物用品</a:t>
              </a:r>
              <a:endParaRPr sz="4400" b="1" i="0" u="none" strike="noStrike" cap="none">
                <a:solidFill>
                  <a:srgbClr val="FF57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5" name="Google Shape;42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3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热卖款推荐—男鞋</a:t>
            </a:r>
            <a:endParaRPr/>
          </a:p>
        </p:txBody>
      </p:sp>
      <p:pic>
        <p:nvPicPr>
          <p:cNvPr id="427" name="Google Shape;42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058" y="2295631"/>
            <a:ext cx="4054116" cy="381506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3"/>
          <p:cNvSpPr txBox="1"/>
          <p:nvPr/>
        </p:nvSpPr>
        <p:spPr>
          <a:xfrm>
            <a:off x="492245" y="6105932"/>
            <a:ext cx="3543681" cy="62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時尚平底板鞋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$299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672" y="2295631"/>
            <a:ext cx="4066652" cy="372435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3"/>
          <p:cNvSpPr txBox="1"/>
          <p:nvPr/>
        </p:nvSpPr>
        <p:spPr>
          <a:xfrm>
            <a:off x="7164050" y="6411754"/>
            <a:ext cx="3115896" cy="43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帆布豆豆鞋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$299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00934" y="2348378"/>
            <a:ext cx="4054116" cy="381506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3"/>
          <p:cNvSpPr txBox="1"/>
          <p:nvPr/>
        </p:nvSpPr>
        <p:spPr>
          <a:xfrm>
            <a:off x="13085502" y="6511425"/>
            <a:ext cx="3284979" cy="43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平板餅乾鞋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$359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57555" y="7128938"/>
            <a:ext cx="4054116" cy="394719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 txBox="1"/>
          <p:nvPr/>
        </p:nvSpPr>
        <p:spPr>
          <a:xfrm>
            <a:off x="3800201" y="11376642"/>
            <a:ext cx="3054470" cy="91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英倫風帆船鞋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$343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15276" y="7128938"/>
            <a:ext cx="4217597" cy="42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3"/>
          <p:cNvSpPr txBox="1"/>
          <p:nvPr/>
        </p:nvSpPr>
        <p:spPr>
          <a:xfrm>
            <a:off x="9796839" y="11481393"/>
            <a:ext cx="3054470" cy="91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沙滩凉鞋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$350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432359" y="7172894"/>
            <a:ext cx="4173806" cy="419472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3"/>
          <p:cNvSpPr/>
          <p:nvPr/>
        </p:nvSpPr>
        <p:spPr>
          <a:xfrm>
            <a:off x="16524667" y="11566081"/>
            <a:ext cx="198919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壹字拖鞋</a:t>
            </a: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$190</a:t>
            </a: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9" name="Google Shape;439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456695" y="2286407"/>
            <a:ext cx="3819525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3"/>
          <p:cNvSpPr/>
          <p:nvPr/>
        </p:nvSpPr>
        <p:spPr>
          <a:xfrm>
            <a:off x="19239570" y="6176361"/>
            <a:ext cx="210826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厚底休閑鞋</a:t>
            </a: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$188</a:t>
            </a: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1" y="12945822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4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热卖款推荐—女鞋</a:t>
            </a:r>
            <a:endParaRPr/>
          </a:p>
        </p:txBody>
      </p:sp>
      <p:pic>
        <p:nvPicPr>
          <p:cNvPr id="448" name="Google Shape;44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7951" y="7973260"/>
            <a:ext cx="3625641" cy="339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8316" y="8006526"/>
            <a:ext cx="3602113" cy="33351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/>
        </p:nvSpPr>
        <p:spPr>
          <a:xfrm>
            <a:off x="7383274" y="6212252"/>
            <a:ext cx="2496114" cy="132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PU皮革平底鞋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NT$179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4"/>
          <p:cNvSpPr txBox="1"/>
          <p:nvPr/>
        </p:nvSpPr>
        <p:spPr>
          <a:xfrm>
            <a:off x="1946139" y="6479418"/>
            <a:ext cx="2496114" cy="106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平底两种穿法拖鞋涼鞋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NT$269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4"/>
          <p:cNvSpPr/>
          <p:nvPr/>
        </p:nvSpPr>
        <p:spPr>
          <a:xfrm>
            <a:off x="6798402" y="11441492"/>
            <a:ext cx="38759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皮革小白鞋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NT$220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1927570" y="11450315"/>
            <a:ext cx="3123604" cy="6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輕量防水拖鞋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NT$199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7951" y="2381139"/>
            <a:ext cx="3876399" cy="401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4" descr="https://lh3.googleusercontent.com/N0m7vCFT2pxYKhp8l3X02t57ly36GC9OPHRz3cs7Ra7KuMHu955XxLyanvyH0rzVfKQuPArJX1-IAiLp23n8XQQgPjqifD9P97d3IhEdKbsPPEXyECDW8TT3UGOKLt_ZIBhLvoDHMm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734613" y="2421000"/>
            <a:ext cx="3886326" cy="387986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4"/>
          <p:cNvSpPr txBox="1"/>
          <p:nvPr/>
        </p:nvSpPr>
        <p:spPr>
          <a:xfrm>
            <a:off x="12763582" y="6223687"/>
            <a:ext cx="2496114" cy="132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运动厚底凉鞋</a:t>
            </a: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NT$299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4"/>
          <p:cNvSpPr/>
          <p:nvPr/>
        </p:nvSpPr>
        <p:spPr>
          <a:xfrm>
            <a:off x="17828345" y="5797012"/>
            <a:ext cx="967433" cy="503848"/>
          </a:xfrm>
          <a:prstGeom prst="rect">
            <a:avLst/>
          </a:prstGeom>
          <a:solidFill>
            <a:srgbClr val="E91A4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18429719" y="6223687"/>
            <a:ext cx="2496114" cy="132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一字厚底拖鞋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NT$66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6913770" y="10900213"/>
            <a:ext cx="1404011" cy="472631"/>
          </a:xfrm>
          <a:prstGeom prst="rect">
            <a:avLst/>
          </a:prstGeom>
          <a:solidFill>
            <a:srgbClr val="27086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0" name="Google Shape;460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191439" y="7798651"/>
            <a:ext cx="3534499" cy="35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4"/>
          <p:cNvSpPr/>
          <p:nvPr/>
        </p:nvSpPr>
        <p:spPr>
          <a:xfrm>
            <a:off x="17679994" y="11499611"/>
            <a:ext cx="38759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厚底老爹鞋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NT$399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1696" y="2413274"/>
            <a:ext cx="3859817" cy="388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205304" y="2413274"/>
            <a:ext cx="3886326" cy="3895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850719" y="7784539"/>
            <a:ext cx="3534498" cy="355153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4"/>
          <p:cNvSpPr/>
          <p:nvPr/>
        </p:nvSpPr>
        <p:spPr>
          <a:xfrm>
            <a:off x="11849990" y="11480238"/>
            <a:ext cx="38759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慢跑运动鞋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NT$299-$350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5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1" name="Google Shape;47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1" y="12945822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母婴玩具—童鞋类</a:t>
            </a:r>
            <a:endParaRPr/>
          </a:p>
        </p:txBody>
      </p:sp>
      <p:sp>
        <p:nvSpPr>
          <p:cNvPr id="473" name="Google Shape;473;p35"/>
          <p:cNvSpPr txBox="1"/>
          <p:nvPr/>
        </p:nvSpPr>
        <p:spPr>
          <a:xfrm>
            <a:off x="7383274" y="5977096"/>
            <a:ext cx="2496114" cy="132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透气网面跑步鞋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NT$318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1946139" y="6102134"/>
            <a:ext cx="2496114" cy="106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塑膠沙灘鞋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NT$99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5"/>
          <p:cNvSpPr/>
          <p:nvPr/>
        </p:nvSpPr>
        <p:spPr>
          <a:xfrm>
            <a:off x="6798402" y="11206336"/>
            <a:ext cx="38759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牛筋底平底鞋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NT$169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5"/>
          <p:cNvSpPr txBox="1"/>
          <p:nvPr/>
        </p:nvSpPr>
        <p:spPr>
          <a:xfrm>
            <a:off x="1927570" y="11215159"/>
            <a:ext cx="3123604" cy="6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发光板鞋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NT$118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5"/>
          <p:cNvSpPr txBox="1"/>
          <p:nvPr/>
        </p:nvSpPr>
        <p:spPr>
          <a:xfrm>
            <a:off x="12695612" y="5959708"/>
            <a:ext cx="2496114" cy="132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洞洞鞋</a:t>
            </a: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NT$450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5"/>
          <p:cNvSpPr/>
          <p:nvPr/>
        </p:nvSpPr>
        <p:spPr>
          <a:xfrm>
            <a:off x="17828345" y="5561856"/>
            <a:ext cx="967433" cy="503848"/>
          </a:xfrm>
          <a:prstGeom prst="rect">
            <a:avLst/>
          </a:prstGeom>
          <a:solidFill>
            <a:srgbClr val="E91A4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" name="Google Shape;479;p35"/>
          <p:cNvSpPr txBox="1"/>
          <p:nvPr/>
        </p:nvSpPr>
        <p:spPr>
          <a:xfrm>
            <a:off x="18429719" y="5988531"/>
            <a:ext cx="2496114" cy="132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镂空透气洞洞鞋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NT$180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6913770" y="10665057"/>
            <a:ext cx="1404011" cy="472631"/>
          </a:xfrm>
          <a:prstGeom prst="rect">
            <a:avLst/>
          </a:prstGeom>
          <a:solidFill>
            <a:srgbClr val="27086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1" name="Google Shape;481;p35"/>
          <p:cNvSpPr/>
          <p:nvPr/>
        </p:nvSpPr>
        <p:spPr>
          <a:xfrm>
            <a:off x="17679994" y="11264455"/>
            <a:ext cx="38759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室内布鞋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NT$550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5"/>
          <p:cNvSpPr/>
          <p:nvPr/>
        </p:nvSpPr>
        <p:spPr>
          <a:xfrm>
            <a:off x="11849990" y="11245082"/>
            <a:ext cx="38759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镂空花单鞋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NT$150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1298" y="2203437"/>
            <a:ext cx="3836148" cy="377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3737" y="2175742"/>
            <a:ext cx="3788195" cy="381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66096" y="2203437"/>
            <a:ext cx="3755146" cy="377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679994" y="2210556"/>
            <a:ext cx="3904936" cy="385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3022" y="7347843"/>
            <a:ext cx="3625641" cy="365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79376" y="7341968"/>
            <a:ext cx="3832482" cy="379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974231" y="7308260"/>
            <a:ext cx="4024651" cy="379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416358" y="7347792"/>
            <a:ext cx="4266164" cy="378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6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6" name="Google Shape;49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1" y="12945822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6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户外运动</a:t>
            </a:r>
            <a:endParaRPr/>
          </a:p>
        </p:txBody>
      </p:sp>
      <p:pic>
        <p:nvPicPr>
          <p:cNvPr id="498" name="Google Shape;498;p36" descr="https://cf.shopee.tw/file/d307eb0220a34266b3046623060009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9873" y="2647705"/>
            <a:ext cx="3744416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6"/>
          <p:cNvSpPr/>
          <p:nvPr/>
        </p:nvSpPr>
        <p:spPr>
          <a:xfrm>
            <a:off x="4154027" y="6736050"/>
            <a:ext cx="287610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冰絲袖套NT$30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0" name="Google Shape;500;p36" descr="https://cf.shopee.tw/file/4db5a9f8918a0b9a8ebece65a8012b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25613" y="2549606"/>
            <a:ext cx="3913327" cy="391332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6"/>
          <p:cNvSpPr/>
          <p:nvPr/>
        </p:nvSpPr>
        <p:spPr>
          <a:xfrm>
            <a:off x="9538047" y="6736050"/>
            <a:ext cx="38587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分體雨衣雨褲NT$500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2" name="Google Shape;502;p36" descr="https://cf.shopee.tw/file/4c87eec99eaeb8ab68bcd142c332d2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38903" y="2720813"/>
            <a:ext cx="3732040" cy="373204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6"/>
          <p:cNvSpPr/>
          <p:nvPr/>
        </p:nvSpPr>
        <p:spPr>
          <a:xfrm>
            <a:off x="15904192" y="6697947"/>
            <a:ext cx="362310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2.2L運動水壺NT$99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4" name="Google Shape;504;p36" descr="https://cf.shopee.tw/file/a2f6dbf8f968e0697851ba62a2c554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52686" y="7908993"/>
            <a:ext cx="3744417" cy="374441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6"/>
          <p:cNvSpPr/>
          <p:nvPr/>
        </p:nvSpPr>
        <p:spPr>
          <a:xfrm>
            <a:off x="9982622" y="12136650"/>
            <a:ext cx="347402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駱駝瑜伽墊NT$112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6" name="Google Shape;506;p36" descr="https://cf.shopee.tw/file/c436a17111224df3bb767e24283711c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19873" y="7908993"/>
            <a:ext cx="3744416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6"/>
          <p:cNvSpPr/>
          <p:nvPr/>
        </p:nvSpPr>
        <p:spPr>
          <a:xfrm>
            <a:off x="3036995" y="12136650"/>
            <a:ext cx="473559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韓系實用透明雨傘NT$165 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8" name="Google Shape;508;p36" descr="https://cf.shopee.tw/file/6347279c901e700d48f404cb5fec91f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666684" y="7917750"/>
            <a:ext cx="3860615" cy="386061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6"/>
          <p:cNvSpPr/>
          <p:nvPr/>
        </p:nvSpPr>
        <p:spPr>
          <a:xfrm>
            <a:off x="15666684" y="12136650"/>
            <a:ext cx="36455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防水運動臂帶NT$39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242" y="4319"/>
            <a:ext cx="24495563" cy="1378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8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25214" y="-502731"/>
            <a:ext cx="27434428" cy="1509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8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38610" y="2275219"/>
            <a:ext cx="2906780" cy="371421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8"/>
          <p:cNvSpPr txBox="1"/>
          <p:nvPr/>
        </p:nvSpPr>
        <p:spPr>
          <a:xfrm>
            <a:off x="3377326" y="6834702"/>
            <a:ext cx="18126597" cy="173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50" tIns="44950" rIns="44950" bIns="4495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493"/>
              <a:buFont typeface="Arial"/>
              <a:buNone/>
            </a:pPr>
            <a:r>
              <a:rPr lang="zh-CN" sz="1149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Q&amp;A环节</a:t>
            </a:r>
            <a:endParaRPr sz="11493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1" y="12945822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母婴玩具—开学篇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2929680" y="2510792"/>
            <a:ext cx="19991512" cy="1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95959"/>
              </a:buClr>
              <a:buSzPts val="1313"/>
              <a:buFont typeface="Helvetica Neue"/>
              <a:buNone/>
            </a:pPr>
            <a:endParaRPr sz="1050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125"/>
              <a:buFont typeface="Helvetica Neue"/>
              <a:buNone/>
            </a:pPr>
            <a:endParaRPr sz="100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2250"/>
              <a:buFont typeface="Helvetica Neue"/>
              <a:buNone/>
            </a:pPr>
            <a:endParaRPr sz="1800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可机洗柔软防水尿垫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(90-369NTD)        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防蚊门帘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(299NTD)                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幼儿透气餐袋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(126-133NTD) </a:t>
            </a:r>
            <a:endParaRPr sz="4400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FFFFFF"/>
              </a:buClr>
              <a:buSzPts val="1375"/>
              <a:buFont typeface="Helvetica Neue"/>
              <a:buNone/>
            </a:pPr>
            <a:r>
              <a:rPr lang="zh-CN" sz="11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         </a:t>
            </a:r>
            <a:r>
              <a:rPr lang="zh-CN" sz="1100" b="0" i="0" u="none" strike="noStrike" cap="none">
                <a:solidFill>
                  <a:srgbClr val="595959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                                          </a:t>
            </a:r>
            <a:endParaRPr sz="1100" b="0" i="0" u="none" strike="noStrike" cap="none">
              <a:solidFill>
                <a:srgbClr val="595959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750"/>
              <a:buFont typeface="Helvetica Neue"/>
              <a:buNone/>
            </a:pPr>
            <a:endParaRPr sz="600" b="0" i="0" u="none" strike="noStrike" cap="none">
              <a:solidFill>
                <a:srgbClr val="595959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儿童枕头珊瑚绒睡袋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（345NTD		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无毒水蜡笔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(100-399NTD)	     </a:t>
            </a:r>
            <a:r>
              <a:rPr lang="zh-CN" sz="2933" b="0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彩色旋转摩天轮吸盘玩具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(240NTD)</a:t>
            </a: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</a:t>
            </a:r>
            <a:r>
              <a:rPr lang="zh-CN" sz="2933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</a:t>
            </a: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4267"/>
              </a:spcAft>
              <a:buClr>
                <a:srgbClr val="595959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26505" y="7791507"/>
            <a:ext cx="3824854" cy="442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01063" y="7589137"/>
            <a:ext cx="3312408" cy="395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941270" y="2282499"/>
            <a:ext cx="3312408" cy="386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743220" y="7604822"/>
            <a:ext cx="3708506" cy="43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65200" y="2262169"/>
            <a:ext cx="3312408" cy="390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01065" y="2258949"/>
            <a:ext cx="3312406" cy="388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1" y="12945822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母婴玩具—玩具类</a:t>
            </a:r>
            <a:endParaRPr/>
          </a:p>
        </p:txBody>
      </p:sp>
      <p:pic>
        <p:nvPicPr>
          <p:cNvPr id="120" name="Google Shape;120;p17" descr="ãæ»¿299æ¸55è«èèèªåãâ¨Superåª½åªðåç«¥ä»¿çåèç³ç©å· çæ¥ç¦®ç©ç©å· æ°å¹´ä¼´æç¦®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7438" y="2164679"/>
            <a:ext cx="4142683" cy="414268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10286983" y="6366166"/>
            <a:ext cx="3647152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兒童仿真切蛋糕玩具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NT$169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7" descr="https://cf.shopee.tw/file/62fbb71b7f565143780008f892a2d7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48988" y="2473461"/>
            <a:ext cx="3686470" cy="3686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16824538" y="6393981"/>
            <a:ext cx="249299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泡沫手拋飛機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NT$80</a:t>
            </a:r>
            <a:endParaRPr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" name="Google Shape;124;p17" descr="https://cf.shopee.tw/file/854a1817fdb770d1cf9ffd8e421c55f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48384" y="7378866"/>
            <a:ext cx="4230034" cy="4230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16280994" y="11789383"/>
            <a:ext cx="326243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兒童迷你數碼相機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NT$599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67106" y="2371339"/>
            <a:ext cx="3819009" cy="377685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3827419" y="6207699"/>
            <a:ext cx="518603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木質卡通動物交通大塊拼圖板</a:t>
            </a: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NT$62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46075" y="7693489"/>
            <a:ext cx="3979917" cy="398876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5042810" y="11755189"/>
            <a:ext cx="2108269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魔法動力沙</a:t>
            </a: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NT$99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62684" y="7678570"/>
            <a:ext cx="4067437" cy="407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9565761" y="11790237"/>
            <a:ext cx="5186035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智力盒木質串珠敲球形狀配對</a:t>
            </a: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C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NT$418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1" y="12945822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母婴玩具—服装类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22648" y="1601416"/>
            <a:ext cx="24384001" cy="1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日式和服浴衣包屁衣 (2入组)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(398NTD)    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婴儿爬行袜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(30NTD)                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儿童纯棉內裤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(26NTD)        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天鹅绒高弹性止滑款儿童裤袜 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(83NTD)    </a:t>
            </a: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666"/>
              <a:buFont typeface="Helvetica Neue"/>
              <a:buNone/>
            </a:pPr>
            <a:r>
              <a:rPr lang="zh-CN" sz="2933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           </a:t>
            </a:r>
            <a:r>
              <a:rPr lang="zh-CN" sz="2933" b="0" i="0" u="none" strike="noStrike" cap="none">
                <a:solidFill>
                  <a:srgbClr val="595959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                                          </a:t>
            </a:r>
            <a:endParaRPr sz="2933" b="0" i="0" u="none" strike="noStrike" cap="none">
              <a:solidFill>
                <a:srgbClr val="595959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595959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67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儿童恐龙泳衣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（199NTD）                  </a:t>
            </a:r>
            <a:r>
              <a:rPr lang="zh-CN" sz="2933" b="0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棉质孕妇短裤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(120NTD)                 </a:t>
            </a:r>
            <a:r>
              <a:rPr lang="zh-CN" sz="2933" b="0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亲子装T恤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(175-289NTD)         </a:t>
            </a:r>
            <a:r>
              <a:rPr lang="zh-CN" sz="2933" b="0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午休用婴幼儿童睡垫 (三件組</a:t>
            </a:r>
            <a:r>
              <a:rPr lang="zh-CN" sz="2933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)</a:t>
            </a: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(489NTD)</a:t>
            </a: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95959"/>
              </a:buClr>
              <a:buSzPts val="3666"/>
              <a:buFont typeface="Helvetica Neue"/>
              <a:buNone/>
            </a:pPr>
            <a:r>
              <a:rPr lang="zh-CN" sz="2933" b="0" i="0" u="none" strike="noStrike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</a:t>
            </a:r>
            <a:r>
              <a:rPr lang="zh-CN" sz="2933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</a:t>
            </a: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4267"/>
              </a:spcAft>
              <a:buClr>
                <a:srgbClr val="595959"/>
              </a:buClr>
              <a:buSzPts val="3666"/>
              <a:buFont typeface="Helvetica Neue"/>
              <a:buNone/>
            </a:pPr>
            <a:endParaRPr sz="2933" b="0" i="0" u="none" strike="noStrike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12">
            <a:alphaModFix/>
          </a:blip>
          <a:srcRect t="1882"/>
          <a:stretch/>
        </p:blipFill>
        <p:spPr>
          <a:xfrm>
            <a:off x="1776807" y="2198060"/>
            <a:ext cx="3364905" cy="396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50413" y="2165060"/>
            <a:ext cx="3417163" cy="410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369861" y="2208290"/>
            <a:ext cx="3417163" cy="40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9360013" y="2059411"/>
            <a:ext cx="3417163" cy="414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47205" y="7869642"/>
            <a:ext cx="3140155" cy="395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498240" y="7800575"/>
            <a:ext cx="3284856" cy="39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9323884" y="7942863"/>
            <a:ext cx="3229761" cy="388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3142814" y="7247358"/>
            <a:ext cx="3801868" cy="4533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宠物用品-外出用品</a:t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4373338" y="4273007"/>
            <a:ext cx="3141413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狗狗拾便袋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NT$5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2890471" y="4334563"/>
            <a:ext cx="3261969" cy="9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狗狗拾便袋收納盒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NT$19</a:t>
            </a: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21118864" y="4151528"/>
            <a:ext cx="3265135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寵物不勒脖牽引胸背帶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zh-C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NT$99-179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9" descr="https://lh3.googleusercontent.com/FFgZ_BjIS5tMoMor8C9jLl-4dpC1HBKC_7dVm12KtXVKK1zH9PAwHs2GcLSW9vfy0Gi6cryrZ9NdOMa3cuMU0IFyKGcuN6gnstoyShfkq-joMUMIKdO1H3_lfgwt94GugXIZgtdTb5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404" y="2276477"/>
            <a:ext cx="4514895" cy="44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 descr="https://lh4.googleusercontent.com/Tdicd3fjNIO_x3ATD-0w8CH0Ezd5IAyJbNTugC5MlrozYa3uW2N2rFin4Vn3tM7p2PLbBHTpUF_kkLy2klIxm5PZyVNvFKP9XrhE9tPbQDnxtTed8LEhVUM2rOqVzs6LgvVcZ4vQoZ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5576" y="2313173"/>
            <a:ext cx="4514895" cy="462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 descr="https://lh5.googleusercontent.com/svrPe-w9IDajOzNezfiNTyT3uxxNjaKgz2L_N3WiKEiiSfoPh5cS1KiPXiIftFfJEi8ZKJGP9cAP4d69TFcMQH-f_p7l7VaT3wQ2Y9MGc8-m-6lwN-3g97Qsx-UapIIBl9D3ddWx5s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03970" y="2311263"/>
            <a:ext cx="4514895" cy="454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4487144" y="9792025"/>
            <a:ext cx="3141413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宠物双肩包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NT$187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12890471" y="9576581"/>
            <a:ext cx="3117681" cy="139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便攜寵物摺疊外出碗(附扣環)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NT$38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21192745" y="9856115"/>
            <a:ext cx="2599379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宠物外出水杯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NT$175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4" name="Google Shape;164;p19" descr="https://lh4.googleusercontent.com/xI3V7ANdqya62uy16szXRkPkhJqMK0YIZLCiFQmNt61i2MaTlNesFTTDELnPAD2PAOOY7jz9tgOcFsWNkgKHlmZQuL8C_AJ1Mkkk3panKOMqhTfpUTrWcVoBguMcRYGzW4yzOLeWodU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8104" y="7753244"/>
            <a:ext cx="4629195" cy="46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 descr="https://lh3.googleusercontent.com/yihA7eIXMJDCRPzTjqhZB1lFLW97l-D_GFGYzs3ir6ejJ2Hkse9PTrhyd2hbCJ4Mcqv0OnhAEnrMs4ycn_v0PaOLAgDg9wGINQm2ye7cPoXHbnPmzctzrYak2099xSacsVJW65GCrqc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75625" y="7729854"/>
            <a:ext cx="4515117" cy="446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 descr="https://lh3.googleusercontent.com/E0zoli5Mp3HkI7Rk4arDaOL7L4ANrQHExSSEUb3tty2XTlDdnkw0VVwwtg5XdXAwqilrct2FMEcll3lWSgcbxroVPAWvpvQAY15Ifg8Afy7xMOwrSFZOKXhf-6fp8EiYwAC2CWA4fH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603969" y="7702413"/>
            <a:ext cx="4514895" cy="445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宠物用品-宠物用品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4399110" y="4252741"/>
            <a:ext cx="2762105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仓鼠屋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NT$196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12916515" y="4353764"/>
            <a:ext cx="2285519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活氧飲水机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NT$298-354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21490672" y="4061470"/>
            <a:ext cx="2285519" cy="139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免打孔多功能伸縮宠物围栏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NT$347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4399382" y="9627480"/>
            <a:ext cx="2762105" cy="139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雪屋猫砂盆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NT$1799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12916787" y="9807791"/>
            <a:ext cx="2741239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猫抓板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NT$33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21490944" y="9730940"/>
            <a:ext cx="2285519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除毛手套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NT$45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p20" descr="https://lh4.googleusercontent.com/ckMEAQ9ETr1oPDXWy1ft0lYGEknyi9Va9Jou4oHXyHNlNMWnMEA8av5xKwGCIrPA0OPMjrTimeIrzwfNwhKMMJ41XjKDfkihG1NOeODGV08AQb9l-9dy0sEkVfaC-rF8AYxRYnCLJV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488" y="2311263"/>
            <a:ext cx="4542765" cy="45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 descr="https://lh5.googleusercontent.com/A5rMef6M3k8l-yVxmAy_QEMy65uf5Hgaz-GV6OG3DmeGG9yEy7zfc99iBOcvH1LNdPlTOBVtqA8Y4AkW20uKskC43Fmhe2LUhAn2W9fVejbaBxZWUD-ytgeqWtya2ob4OWeZGzsmrd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5625" y="2311262"/>
            <a:ext cx="4568873" cy="45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 descr="https://lh3.googleusercontent.com/Gq8acFFyCu05RCOWhHf8SQXYwcKEk7xQ11o1cudI_RRxDieqOUrywoDtG3cb5e53w6kP8GwYO0CKtGMOv5oZipkE5YEje-2D9dfp1ow6_RLFYGsq-bRlzNgfGPbz0hwH8AEA-buJq8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03969" y="2304515"/>
            <a:ext cx="4514895" cy="454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 descr="https://lh4.googleusercontent.com/Fv-aWsiH0g4hy6mDkMs97XJtApqad8DGekIRUmHXaaz538ZRv6pgbGrBbf968tcHldmhPhWMBaYkgHH-w4nkHrbYj1DhqHPW9tj2jYLqByH5v04u7AlMTqWpEyV3xOIh1Iv3LcHAAQQ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839" y="7630373"/>
            <a:ext cx="4542765" cy="46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 descr="https://lh3.googleusercontent.com/fZseeKHRVoDFTwfv8_R0_nLIEnXalzDubiCpFxqAGloEHs5DeID50D5hE4deN7iq4K29qA2WBmJy0pnvrdIDAaBpR3T6xYiacK1XZTRPbf7Sn2F4yGxkRxs00VzobhLsJ3w0KVygOw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94675" y="7626411"/>
            <a:ext cx="4495796" cy="45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 descr="https://lh5.googleusercontent.com/9goCr9ZHaige-tITpYfj2fePY6iQGu_48vtC9TejCGvoAr_kP9EfFNRidx64gn2pNry5nsqmrpx7XRhtl3zcP3t5kZZdlEeUSgZCEAzRzBwxUM0mTJzqP70ruQ8UR8PHtnFFcyeEfZ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642555" y="7610089"/>
            <a:ext cx="4542765" cy="4666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宠物用品-玩具类</a:t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4373066" y="4190715"/>
            <a:ext cx="3141413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逗猫玩具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NT$4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12890471" y="4106456"/>
            <a:ext cx="2599379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惨叫鸡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NT$8-29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21464628" y="4226933"/>
            <a:ext cx="2599379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毛绒发声玩具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NT$34-69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4784633" y="9776244"/>
            <a:ext cx="3141414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耐咬磨牙洁牙绳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NT$9-19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21464900" y="9668914"/>
            <a:ext cx="2599379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貓玩具劍麻球</a:t>
            </a:r>
            <a:endParaRPr sz="28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NT$9</a:t>
            </a:r>
            <a:endParaRPr sz="2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839" y="2304515"/>
            <a:ext cx="4514895" cy="4569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94675" y="2306430"/>
            <a:ext cx="4495796" cy="456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81413" y="2304515"/>
            <a:ext cx="4542765" cy="457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838" y="7801384"/>
            <a:ext cx="4495795" cy="455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05506" y="7799727"/>
            <a:ext cx="4536514" cy="455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12973731" y="9651945"/>
            <a:ext cx="3141414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仿真鱼玩具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NT$29-69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62994" y="7746371"/>
            <a:ext cx="4661183" cy="467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/>
          <p:nvPr/>
        </p:nvSpPr>
        <p:spPr>
          <a:xfrm>
            <a:off x="0" y="-79600"/>
            <a:ext cx="24384001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68197"/>
            <a:ext cx="24384001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CN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宠物用品-服饰类</a:t>
            </a:r>
            <a:endParaRPr/>
          </a:p>
        </p:txBody>
      </p:sp>
      <p:sp>
        <p:nvSpPr>
          <p:cNvPr id="212" name="Google Shape;212;p22"/>
          <p:cNvSpPr txBox="1"/>
          <p:nvPr/>
        </p:nvSpPr>
        <p:spPr>
          <a:xfrm>
            <a:off x="4415136" y="4116633"/>
            <a:ext cx="3141413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雨衣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NT$179-299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2821869" y="4190715"/>
            <a:ext cx="3141414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寵物訂製刻字名牌</a:t>
            </a:r>
            <a:endParaRPr sz="28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NT$188-199</a:t>
            </a:r>
            <a:endParaRPr sz="2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21323889" y="4190714"/>
            <a:ext cx="2599379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头套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NT$15-65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4643894" y="9776243"/>
            <a:ext cx="3141414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小狗纯棉背心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NT$34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21324161" y="9668915"/>
            <a:ext cx="2599379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宠物生理裤</a:t>
            </a:r>
            <a:endParaRPr sz="28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NT$69-99</a:t>
            </a:r>
            <a:endParaRPr sz="2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3080841" y="9686543"/>
            <a:ext cx="3141414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宠物脚印项圈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NT$10</a:t>
            </a:r>
            <a:endParaRPr sz="2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023" y="2325609"/>
            <a:ext cx="4491609" cy="454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6094" y="2325609"/>
            <a:ext cx="4536514" cy="467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23870" y="2291349"/>
            <a:ext cx="4630780" cy="463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3022" y="7755990"/>
            <a:ext cx="4466434" cy="447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26094" y="7755989"/>
            <a:ext cx="4536514" cy="438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623870" y="7749039"/>
            <a:ext cx="4630780" cy="4589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1426</Words>
  <Application>Microsoft Office PowerPoint</Application>
  <PresentationFormat>自定义</PresentationFormat>
  <Paragraphs>299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Arial</vt:lpstr>
      <vt:lpstr>宋体</vt:lpstr>
      <vt:lpstr>Times New Roman</vt:lpstr>
      <vt:lpstr>Helvetica Neue Light</vt:lpstr>
      <vt:lpstr>Helvetica Neue</vt:lpstr>
      <vt:lpstr>White</vt:lpstr>
      <vt:lpstr>PowerPoint 演示文稿</vt:lpstr>
      <vt:lpstr>PowerPoint 演示文稿</vt:lpstr>
      <vt:lpstr>母婴玩具—开学篇</vt:lpstr>
      <vt:lpstr>母婴玩具—玩具类</vt:lpstr>
      <vt:lpstr>母婴玩具—服装类</vt:lpstr>
      <vt:lpstr>宠物用品-外出用品</vt:lpstr>
      <vt:lpstr>宠物用品-宠物用品</vt:lpstr>
      <vt:lpstr>宠物用品-玩具类</vt:lpstr>
      <vt:lpstr>宠物用品-服饰类</vt:lpstr>
      <vt:lpstr>家居百货-收纳类</vt:lpstr>
      <vt:lpstr>家居百货-厨房类</vt:lpstr>
      <vt:lpstr>家居百货-餐具类</vt:lpstr>
      <vt:lpstr>家居百货-水杯袋子类</vt:lpstr>
      <vt:lpstr>家居百货-浴室寝室类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热卖款推荐—男鞋</vt:lpstr>
      <vt:lpstr>热卖款推荐—女鞋</vt:lpstr>
      <vt:lpstr>母婴玩具—童鞋类</vt:lpstr>
      <vt:lpstr>户外运动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df</dc:creator>
  <cp:lastModifiedBy>df</cp:lastModifiedBy>
  <cp:revision>1</cp:revision>
  <dcterms:modified xsi:type="dcterms:W3CDTF">2020-02-17T11:20:16Z</dcterms:modified>
</cp:coreProperties>
</file>